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2" r:id="rId1"/>
    <p:sldMasterId id="2147483674" r:id="rId2"/>
  </p:sldMasterIdLst>
  <p:notesMasterIdLst>
    <p:notesMasterId r:id="rId23"/>
  </p:notesMasterIdLst>
  <p:sldIdLst>
    <p:sldId id="278" r:id="rId3"/>
    <p:sldId id="280" r:id="rId4"/>
    <p:sldId id="281" r:id="rId5"/>
    <p:sldId id="301" r:id="rId6"/>
    <p:sldId id="315" r:id="rId7"/>
    <p:sldId id="317" r:id="rId8"/>
    <p:sldId id="300" r:id="rId9"/>
    <p:sldId id="318" r:id="rId10"/>
    <p:sldId id="322" r:id="rId11"/>
    <p:sldId id="323" r:id="rId12"/>
    <p:sldId id="319" r:id="rId13"/>
    <p:sldId id="320" r:id="rId14"/>
    <p:sldId id="321" r:id="rId15"/>
    <p:sldId id="324" r:id="rId16"/>
    <p:sldId id="325" r:id="rId17"/>
    <p:sldId id="326" r:id="rId18"/>
    <p:sldId id="327" r:id="rId19"/>
    <p:sldId id="328" r:id="rId20"/>
    <p:sldId id="302" r:id="rId21"/>
    <p:sldId id="293" r:id="rId22"/>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4868"/>
    <p:restoredTop sz="94657"/>
  </p:normalViewPr>
  <p:slideViewPr>
    <p:cSldViewPr snapToGrid="0" snapToObjects="1">
      <p:cViewPr varScale="1">
        <p:scale>
          <a:sx n="82" d="100"/>
          <a:sy n="82" d="100"/>
        </p:scale>
        <p:origin x="176" y="600"/>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theme" Target="theme/theme1.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24F8594-1367-48F3-8D27-ACEAAFE46296}" type="doc">
      <dgm:prSet loTypeId="urn:microsoft.com/office/officeart/2005/8/layout/vList2" loCatId="list" qsTypeId="urn:microsoft.com/office/officeart/2005/8/quickstyle/simple4" qsCatId="simple" csTypeId="urn:microsoft.com/office/officeart/2005/8/colors/colorful2" csCatId="colorful"/>
      <dgm:spPr/>
      <dgm:t>
        <a:bodyPr/>
        <a:lstStyle/>
        <a:p>
          <a:endParaRPr lang="en-US"/>
        </a:p>
      </dgm:t>
    </dgm:pt>
    <dgm:pt modelId="{5F5581BD-EF2D-4AEE-9C20-174F945D47BB}">
      <dgm:prSet/>
      <dgm:spPr/>
      <dgm:t>
        <a:bodyPr/>
        <a:lstStyle/>
        <a:p>
          <a:r>
            <a:rPr lang="en-GB"/>
            <a:t>We have two new patient care advisors – Ed and Milly </a:t>
          </a:r>
          <a:endParaRPr lang="en-US"/>
        </a:p>
      </dgm:t>
    </dgm:pt>
    <dgm:pt modelId="{CD5E78BE-BB00-47AD-98BC-4C10B1503581}" type="parTrans" cxnId="{3C41271D-3597-47DB-B253-8825C5F8B193}">
      <dgm:prSet/>
      <dgm:spPr/>
      <dgm:t>
        <a:bodyPr/>
        <a:lstStyle/>
        <a:p>
          <a:endParaRPr lang="en-US"/>
        </a:p>
      </dgm:t>
    </dgm:pt>
    <dgm:pt modelId="{2D086500-924A-4141-B8AA-79B2C099A60D}" type="sibTrans" cxnId="{3C41271D-3597-47DB-B253-8825C5F8B193}">
      <dgm:prSet/>
      <dgm:spPr/>
      <dgm:t>
        <a:bodyPr/>
        <a:lstStyle/>
        <a:p>
          <a:endParaRPr lang="en-US"/>
        </a:p>
      </dgm:t>
    </dgm:pt>
    <dgm:pt modelId="{BF6DD6C1-A54E-4F26-9FBE-75481EAAACFE}">
      <dgm:prSet/>
      <dgm:spPr/>
      <dgm:t>
        <a:bodyPr/>
        <a:lstStyle/>
        <a:p>
          <a:r>
            <a:rPr lang="en-GB"/>
            <a:t>Dr Jarvis will be away on sabbatical for 4 months from July </a:t>
          </a:r>
          <a:endParaRPr lang="en-US"/>
        </a:p>
      </dgm:t>
    </dgm:pt>
    <dgm:pt modelId="{A7CDDF8E-CE68-4ABC-BD39-D254E50C78D0}" type="parTrans" cxnId="{1EF38E11-76DB-4275-B754-258CFF2CB48A}">
      <dgm:prSet/>
      <dgm:spPr/>
      <dgm:t>
        <a:bodyPr/>
        <a:lstStyle/>
        <a:p>
          <a:endParaRPr lang="en-US"/>
        </a:p>
      </dgm:t>
    </dgm:pt>
    <dgm:pt modelId="{ED18AA21-4266-4513-AD21-D57E8C895E10}" type="sibTrans" cxnId="{1EF38E11-76DB-4275-B754-258CFF2CB48A}">
      <dgm:prSet/>
      <dgm:spPr/>
      <dgm:t>
        <a:bodyPr/>
        <a:lstStyle/>
        <a:p>
          <a:endParaRPr lang="en-US"/>
        </a:p>
      </dgm:t>
    </dgm:pt>
    <dgm:pt modelId="{EDA820FF-2FF2-4B6D-8DE0-9259AFECB30E}">
      <dgm:prSet/>
      <dgm:spPr/>
      <dgm:t>
        <a:bodyPr/>
        <a:lstStyle/>
        <a:p>
          <a:r>
            <a:rPr lang="en-GB"/>
            <a:t>Dr Hannah Gould- Brown is now on maternity leave – she is being covered by Dr Guy Bidwell, who has previously worked at the practice as a locum </a:t>
          </a:r>
          <a:endParaRPr lang="en-US"/>
        </a:p>
      </dgm:t>
    </dgm:pt>
    <dgm:pt modelId="{7AA44E05-B033-48C5-AE43-1F1A37F3AF2D}" type="parTrans" cxnId="{96E61528-E034-4AD3-8AF1-53EC4663E37B}">
      <dgm:prSet/>
      <dgm:spPr/>
      <dgm:t>
        <a:bodyPr/>
        <a:lstStyle/>
        <a:p>
          <a:endParaRPr lang="en-US"/>
        </a:p>
      </dgm:t>
    </dgm:pt>
    <dgm:pt modelId="{94D033B8-51DF-4E2E-9892-C8CA5960BFFA}" type="sibTrans" cxnId="{96E61528-E034-4AD3-8AF1-53EC4663E37B}">
      <dgm:prSet/>
      <dgm:spPr/>
      <dgm:t>
        <a:bodyPr/>
        <a:lstStyle/>
        <a:p>
          <a:endParaRPr lang="en-US"/>
        </a:p>
      </dgm:t>
    </dgm:pt>
    <dgm:pt modelId="{81B47F67-CF2C-457D-B1B8-BF3533CFB9B0}" type="pres">
      <dgm:prSet presAssocID="{424F8594-1367-48F3-8D27-ACEAAFE46296}" presName="linear" presStyleCnt="0">
        <dgm:presLayoutVars>
          <dgm:animLvl val="lvl"/>
          <dgm:resizeHandles val="exact"/>
        </dgm:presLayoutVars>
      </dgm:prSet>
      <dgm:spPr/>
    </dgm:pt>
    <dgm:pt modelId="{3EFAEFFF-9F82-4597-9BF4-66BEAF463612}" type="pres">
      <dgm:prSet presAssocID="{5F5581BD-EF2D-4AEE-9C20-174F945D47BB}" presName="parentText" presStyleLbl="node1" presStyleIdx="0" presStyleCnt="3">
        <dgm:presLayoutVars>
          <dgm:chMax val="0"/>
          <dgm:bulletEnabled val="1"/>
        </dgm:presLayoutVars>
      </dgm:prSet>
      <dgm:spPr/>
    </dgm:pt>
    <dgm:pt modelId="{631E1632-4ED0-41D4-B7CE-CF1C5DBC4FF7}" type="pres">
      <dgm:prSet presAssocID="{2D086500-924A-4141-B8AA-79B2C099A60D}" presName="spacer" presStyleCnt="0"/>
      <dgm:spPr/>
    </dgm:pt>
    <dgm:pt modelId="{B85A3DDE-EC99-45A7-B45E-CCBF62033F89}" type="pres">
      <dgm:prSet presAssocID="{BF6DD6C1-A54E-4F26-9FBE-75481EAAACFE}" presName="parentText" presStyleLbl="node1" presStyleIdx="1" presStyleCnt="3">
        <dgm:presLayoutVars>
          <dgm:chMax val="0"/>
          <dgm:bulletEnabled val="1"/>
        </dgm:presLayoutVars>
      </dgm:prSet>
      <dgm:spPr/>
    </dgm:pt>
    <dgm:pt modelId="{60B88860-4265-4BF1-AC28-16EC301174C9}" type="pres">
      <dgm:prSet presAssocID="{ED18AA21-4266-4513-AD21-D57E8C895E10}" presName="spacer" presStyleCnt="0"/>
      <dgm:spPr/>
    </dgm:pt>
    <dgm:pt modelId="{911ED159-BFAB-4A85-B506-88196BBE5111}" type="pres">
      <dgm:prSet presAssocID="{EDA820FF-2FF2-4B6D-8DE0-9259AFECB30E}" presName="parentText" presStyleLbl="node1" presStyleIdx="2" presStyleCnt="3">
        <dgm:presLayoutVars>
          <dgm:chMax val="0"/>
          <dgm:bulletEnabled val="1"/>
        </dgm:presLayoutVars>
      </dgm:prSet>
      <dgm:spPr/>
    </dgm:pt>
  </dgm:ptLst>
  <dgm:cxnLst>
    <dgm:cxn modelId="{EA45CA02-40E9-449D-89D9-47695431C90C}" type="presOf" srcId="{EDA820FF-2FF2-4B6D-8DE0-9259AFECB30E}" destId="{911ED159-BFAB-4A85-B506-88196BBE5111}" srcOrd="0" destOrd="0" presId="urn:microsoft.com/office/officeart/2005/8/layout/vList2"/>
    <dgm:cxn modelId="{1EF38E11-76DB-4275-B754-258CFF2CB48A}" srcId="{424F8594-1367-48F3-8D27-ACEAAFE46296}" destId="{BF6DD6C1-A54E-4F26-9FBE-75481EAAACFE}" srcOrd="1" destOrd="0" parTransId="{A7CDDF8E-CE68-4ABC-BD39-D254E50C78D0}" sibTransId="{ED18AA21-4266-4513-AD21-D57E8C895E10}"/>
    <dgm:cxn modelId="{3C41271D-3597-47DB-B253-8825C5F8B193}" srcId="{424F8594-1367-48F3-8D27-ACEAAFE46296}" destId="{5F5581BD-EF2D-4AEE-9C20-174F945D47BB}" srcOrd="0" destOrd="0" parTransId="{CD5E78BE-BB00-47AD-98BC-4C10B1503581}" sibTransId="{2D086500-924A-4141-B8AA-79B2C099A60D}"/>
    <dgm:cxn modelId="{96E61528-E034-4AD3-8AF1-53EC4663E37B}" srcId="{424F8594-1367-48F3-8D27-ACEAAFE46296}" destId="{EDA820FF-2FF2-4B6D-8DE0-9259AFECB30E}" srcOrd="2" destOrd="0" parTransId="{7AA44E05-B033-48C5-AE43-1F1A37F3AF2D}" sibTransId="{94D033B8-51DF-4E2E-9892-C8CA5960BFFA}"/>
    <dgm:cxn modelId="{39BCF652-FBA5-4761-A45D-0001B2C2C7EA}" type="presOf" srcId="{424F8594-1367-48F3-8D27-ACEAAFE46296}" destId="{81B47F67-CF2C-457D-B1B8-BF3533CFB9B0}" srcOrd="0" destOrd="0" presId="urn:microsoft.com/office/officeart/2005/8/layout/vList2"/>
    <dgm:cxn modelId="{0012AE9A-F5C7-4264-A17D-920180AAEB42}" type="presOf" srcId="{BF6DD6C1-A54E-4F26-9FBE-75481EAAACFE}" destId="{B85A3DDE-EC99-45A7-B45E-CCBF62033F89}" srcOrd="0" destOrd="0" presId="urn:microsoft.com/office/officeart/2005/8/layout/vList2"/>
    <dgm:cxn modelId="{3750B4D3-6445-4578-8AE5-19099B399FFB}" type="presOf" srcId="{5F5581BD-EF2D-4AEE-9C20-174F945D47BB}" destId="{3EFAEFFF-9F82-4597-9BF4-66BEAF463612}" srcOrd="0" destOrd="0" presId="urn:microsoft.com/office/officeart/2005/8/layout/vList2"/>
    <dgm:cxn modelId="{89202E98-6EBB-4F68-A3C5-E658BA9705C3}" type="presParOf" srcId="{81B47F67-CF2C-457D-B1B8-BF3533CFB9B0}" destId="{3EFAEFFF-9F82-4597-9BF4-66BEAF463612}" srcOrd="0" destOrd="0" presId="urn:microsoft.com/office/officeart/2005/8/layout/vList2"/>
    <dgm:cxn modelId="{421A5550-31C2-4581-9036-C0B1344F6474}" type="presParOf" srcId="{81B47F67-CF2C-457D-B1B8-BF3533CFB9B0}" destId="{631E1632-4ED0-41D4-B7CE-CF1C5DBC4FF7}" srcOrd="1" destOrd="0" presId="urn:microsoft.com/office/officeart/2005/8/layout/vList2"/>
    <dgm:cxn modelId="{F552E2C7-D236-49F4-8B2D-3323300AE44C}" type="presParOf" srcId="{81B47F67-CF2C-457D-B1B8-BF3533CFB9B0}" destId="{B85A3DDE-EC99-45A7-B45E-CCBF62033F89}" srcOrd="2" destOrd="0" presId="urn:microsoft.com/office/officeart/2005/8/layout/vList2"/>
    <dgm:cxn modelId="{BC17E76F-46A6-4BB7-9FD9-EEC014329767}" type="presParOf" srcId="{81B47F67-CF2C-457D-B1B8-BF3533CFB9B0}" destId="{60B88860-4265-4BF1-AC28-16EC301174C9}" srcOrd="3" destOrd="0" presId="urn:microsoft.com/office/officeart/2005/8/layout/vList2"/>
    <dgm:cxn modelId="{CED9AD4F-2A1B-4716-B63B-27B5255862D5}" type="presParOf" srcId="{81B47F67-CF2C-457D-B1B8-BF3533CFB9B0}" destId="{911ED159-BFAB-4A85-B506-88196BBE5111}" srcOrd="4"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EFAEFFF-9F82-4597-9BF4-66BEAF463612}">
      <dsp:nvSpPr>
        <dsp:cNvPr id="0" name=""/>
        <dsp:cNvSpPr/>
      </dsp:nvSpPr>
      <dsp:spPr>
        <a:xfrm>
          <a:off x="0" y="325281"/>
          <a:ext cx="5000124" cy="1558878"/>
        </a:xfrm>
        <a:prstGeom prst="round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GB" sz="2200" kern="1200"/>
            <a:t>We have two new patient care advisors – Ed and Milly </a:t>
          </a:r>
          <a:endParaRPr lang="en-US" sz="2200" kern="1200"/>
        </a:p>
      </dsp:txBody>
      <dsp:txXfrm>
        <a:off x="76098" y="401379"/>
        <a:ext cx="4847928" cy="1406682"/>
      </dsp:txXfrm>
    </dsp:sp>
    <dsp:sp modelId="{B85A3DDE-EC99-45A7-B45E-CCBF62033F89}">
      <dsp:nvSpPr>
        <dsp:cNvPr id="0" name=""/>
        <dsp:cNvSpPr/>
      </dsp:nvSpPr>
      <dsp:spPr>
        <a:xfrm>
          <a:off x="0" y="1947520"/>
          <a:ext cx="5000124" cy="1558878"/>
        </a:xfrm>
        <a:prstGeom prst="roundRect">
          <a:avLst/>
        </a:prstGeom>
        <a:gradFill rotWithShape="0">
          <a:gsLst>
            <a:gs pos="0">
              <a:schemeClr val="accent2">
                <a:hueOff val="3221807"/>
                <a:satOff val="-9246"/>
                <a:lumOff val="-14805"/>
                <a:alphaOff val="0"/>
                <a:satMod val="103000"/>
                <a:lumMod val="102000"/>
                <a:tint val="94000"/>
              </a:schemeClr>
            </a:gs>
            <a:gs pos="50000">
              <a:schemeClr val="accent2">
                <a:hueOff val="3221807"/>
                <a:satOff val="-9246"/>
                <a:lumOff val="-14805"/>
                <a:alphaOff val="0"/>
                <a:satMod val="110000"/>
                <a:lumMod val="100000"/>
                <a:shade val="100000"/>
              </a:schemeClr>
            </a:gs>
            <a:gs pos="100000">
              <a:schemeClr val="accent2">
                <a:hueOff val="3221807"/>
                <a:satOff val="-9246"/>
                <a:lumOff val="-14805"/>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GB" sz="2200" kern="1200"/>
            <a:t>Dr Jarvis will be away on sabbatical for 4 months from July </a:t>
          </a:r>
          <a:endParaRPr lang="en-US" sz="2200" kern="1200"/>
        </a:p>
      </dsp:txBody>
      <dsp:txXfrm>
        <a:off x="76098" y="2023618"/>
        <a:ext cx="4847928" cy="1406682"/>
      </dsp:txXfrm>
    </dsp:sp>
    <dsp:sp modelId="{911ED159-BFAB-4A85-B506-88196BBE5111}">
      <dsp:nvSpPr>
        <dsp:cNvPr id="0" name=""/>
        <dsp:cNvSpPr/>
      </dsp:nvSpPr>
      <dsp:spPr>
        <a:xfrm>
          <a:off x="0" y="3569759"/>
          <a:ext cx="5000124" cy="1558878"/>
        </a:xfrm>
        <a:prstGeom prst="roundRect">
          <a:avLst/>
        </a:prstGeom>
        <a:gradFill rotWithShape="0">
          <a:gsLst>
            <a:gs pos="0">
              <a:schemeClr val="accent2">
                <a:hueOff val="6443614"/>
                <a:satOff val="-18493"/>
                <a:lumOff val="-29609"/>
                <a:alphaOff val="0"/>
                <a:satMod val="103000"/>
                <a:lumMod val="102000"/>
                <a:tint val="94000"/>
              </a:schemeClr>
            </a:gs>
            <a:gs pos="50000">
              <a:schemeClr val="accent2">
                <a:hueOff val="6443614"/>
                <a:satOff val="-18493"/>
                <a:lumOff val="-29609"/>
                <a:alphaOff val="0"/>
                <a:satMod val="110000"/>
                <a:lumMod val="100000"/>
                <a:shade val="100000"/>
              </a:schemeClr>
            </a:gs>
            <a:gs pos="100000">
              <a:schemeClr val="accent2">
                <a:hueOff val="6443614"/>
                <a:satOff val="-18493"/>
                <a:lumOff val="-29609"/>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GB" sz="2200" kern="1200"/>
            <a:t>Dr Hannah Gould- Brown is now on maternity leave – she is being covered by Dr Guy Bidwell, who has previously worked at the practice as a locum </a:t>
          </a:r>
          <a:endParaRPr lang="en-US" sz="2200" kern="1200"/>
        </a:p>
      </dsp:txBody>
      <dsp:txXfrm>
        <a:off x="76098" y="3645857"/>
        <a:ext cx="4847928" cy="1406682"/>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A0BEDB8-000B-BA4B-B2F2-813EF39367F6}" type="datetimeFigureOut">
              <a:rPr lang="en-US" smtClean="0"/>
              <a:t>6/20/26</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31B33D6-D1B3-9043-BB12-95190A8BF383}" type="slidenum">
              <a:rPr lang="en-US" smtClean="0"/>
              <a:t>‹#›</a:t>
            </a:fld>
            <a:endParaRPr lang="en-US"/>
          </a:p>
        </p:txBody>
      </p:sp>
    </p:spTree>
    <p:extLst>
      <p:ext uri="{BB962C8B-B14F-4D97-AF65-F5344CB8AC3E}">
        <p14:creationId xmlns:p14="http://schemas.microsoft.com/office/powerpoint/2010/main" val="203637678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2440C8B-028C-A248-B8D6-243F8F241C23}"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19117330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E2A0000-6149-DB6A-A16A-F66D2820633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3182FE1-F2C4-2E9E-60CB-A2D92754ED0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8A0D610-34A6-D8B9-F597-390850EFB957}"/>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17E75066-634C-1F68-4AC3-5658581A0362}"/>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2440C8B-028C-A248-B8D6-243F8F241C23}"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271142877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A5CBF3-63EB-3B0E-0828-9FCBF2667AA4}"/>
              </a:ext>
            </a:extLst>
          </p:cNvPr>
          <p:cNvSpPr>
            <a:spLocks noGrp="1"/>
          </p:cNvSpPr>
          <p:nvPr>
            <p:ph type="ctrTitle"/>
          </p:nvPr>
        </p:nvSpPr>
        <p:spPr>
          <a:xfrm>
            <a:off x="1143000" y="1122363"/>
            <a:ext cx="6858000" cy="2387600"/>
          </a:xfrm>
        </p:spPr>
        <p:txBody>
          <a:bodyPr anchor="b"/>
          <a:lstStyle>
            <a:lvl1pPr algn="ctr">
              <a:defRPr sz="4500"/>
            </a:lvl1pPr>
          </a:lstStyle>
          <a:p>
            <a:r>
              <a:rPr lang="en-GB"/>
              <a:t>Click to edit Master title style</a:t>
            </a:r>
            <a:endParaRPr lang="en-US"/>
          </a:p>
        </p:txBody>
      </p:sp>
      <p:sp>
        <p:nvSpPr>
          <p:cNvPr id="3" name="Subtitle 2">
            <a:extLst>
              <a:ext uri="{FF2B5EF4-FFF2-40B4-BE49-F238E27FC236}">
                <a16:creationId xmlns:a16="http://schemas.microsoft.com/office/drawing/2014/main" id="{68AAA05F-17C9-5BE7-5C19-080D8901ED24}"/>
              </a:ext>
            </a:extLst>
          </p:cNvPr>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GB"/>
              <a:t>Click to edit Master subtitle style</a:t>
            </a:r>
            <a:endParaRPr lang="en-US"/>
          </a:p>
        </p:txBody>
      </p:sp>
      <p:sp>
        <p:nvSpPr>
          <p:cNvPr id="4" name="Date Placeholder 3">
            <a:extLst>
              <a:ext uri="{FF2B5EF4-FFF2-40B4-BE49-F238E27FC236}">
                <a16:creationId xmlns:a16="http://schemas.microsoft.com/office/drawing/2014/main" id="{75967EB6-F402-B935-8722-9218F398E46B}"/>
              </a:ext>
            </a:extLst>
          </p:cNvPr>
          <p:cNvSpPr>
            <a:spLocks noGrp="1"/>
          </p:cNvSpPr>
          <p:nvPr>
            <p:ph type="dt" sz="half" idx="10"/>
          </p:nvPr>
        </p:nvSpPr>
        <p:spPr/>
        <p:txBody>
          <a:bodyPr/>
          <a:lstStyle/>
          <a:p>
            <a:fld id="{3515E4AD-7FF4-5A48-8876-8F9E29FFFBF1}" type="datetimeFigureOut">
              <a:rPr lang="en-US" smtClean="0"/>
              <a:t>6/20/26</a:t>
            </a:fld>
            <a:endParaRPr lang="en-US"/>
          </a:p>
        </p:txBody>
      </p:sp>
      <p:sp>
        <p:nvSpPr>
          <p:cNvPr id="5" name="Footer Placeholder 4">
            <a:extLst>
              <a:ext uri="{FF2B5EF4-FFF2-40B4-BE49-F238E27FC236}">
                <a16:creationId xmlns:a16="http://schemas.microsoft.com/office/drawing/2014/main" id="{E675A2D1-C3B0-72E8-6E58-31703C3AC8B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298956D-F455-408D-195F-C8DD5C33EFCF}"/>
              </a:ext>
            </a:extLst>
          </p:cNvPr>
          <p:cNvSpPr>
            <a:spLocks noGrp="1"/>
          </p:cNvSpPr>
          <p:nvPr>
            <p:ph type="sldNum" sz="quarter" idx="12"/>
          </p:nvPr>
        </p:nvSpPr>
        <p:spPr/>
        <p:txBody>
          <a:bodyPr/>
          <a:lstStyle/>
          <a:p>
            <a:fld id="{49181F75-9768-7D40-94F3-547C98044943}" type="slidenum">
              <a:rPr lang="en-US" smtClean="0"/>
              <a:t>‹#›</a:t>
            </a:fld>
            <a:endParaRPr lang="en-US"/>
          </a:p>
        </p:txBody>
      </p:sp>
    </p:spTree>
    <p:extLst>
      <p:ext uri="{BB962C8B-B14F-4D97-AF65-F5344CB8AC3E}">
        <p14:creationId xmlns:p14="http://schemas.microsoft.com/office/powerpoint/2010/main" val="19287173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CC1132-A9CE-46DB-01D0-D6FD5FBF6EBD}"/>
              </a:ext>
            </a:extLst>
          </p:cNvPr>
          <p:cNvSpPr>
            <a:spLocks noGrp="1"/>
          </p:cNvSpPr>
          <p:nvPr>
            <p:ph type="title"/>
          </p:nvPr>
        </p:nvSpPr>
        <p:spPr/>
        <p:txBody>
          <a:bodyPr/>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5C11DC64-6760-F358-9B1F-9B22CD80750B}"/>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B02920A8-1372-EE11-82D0-49FED84033B9}"/>
              </a:ext>
            </a:extLst>
          </p:cNvPr>
          <p:cNvSpPr>
            <a:spLocks noGrp="1"/>
          </p:cNvSpPr>
          <p:nvPr>
            <p:ph type="dt" sz="half" idx="10"/>
          </p:nvPr>
        </p:nvSpPr>
        <p:spPr/>
        <p:txBody>
          <a:bodyPr/>
          <a:lstStyle/>
          <a:p>
            <a:fld id="{3515E4AD-7FF4-5A48-8876-8F9E29FFFBF1}" type="datetimeFigureOut">
              <a:rPr lang="en-US" smtClean="0"/>
              <a:t>6/20/26</a:t>
            </a:fld>
            <a:endParaRPr lang="en-US"/>
          </a:p>
        </p:txBody>
      </p:sp>
      <p:sp>
        <p:nvSpPr>
          <p:cNvPr id="5" name="Footer Placeholder 4">
            <a:extLst>
              <a:ext uri="{FF2B5EF4-FFF2-40B4-BE49-F238E27FC236}">
                <a16:creationId xmlns:a16="http://schemas.microsoft.com/office/drawing/2014/main" id="{707505C9-5FCC-3BFD-F2EB-BFEE0DDD33A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E41053B-D7EB-A65E-C8C1-EF7B5690F9C5}"/>
              </a:ext>
            </a:extLst>
          </p:cNvPr>
          <p:cNvSpPr>
            <a:spLocks noGrp="1"/>
          </p:cNvSpPr>
          <p:nvPr>
            <p:ph type="sldNum" sz="quarter" idx="12"/>
          </p:nvPr>
        </p:nvSpPr>
        <p:spPr/>
        <p:txBody>
          <a:bodyPr/>
          <a:lstStyle/>
          <a:p>
            <a:fld id="{49181F75-9768-7D40-94F3-547C98044943}" type="slidenum">
              <a:rPr lang="en-US" smtClean="0"/>
              <a:t>‹#›</a:t>
            </a:fld>
            <a:endParaRPr lang="en-US"/>
          </a:p>
        </p:txBody>
      </p:sp>
    </p:spTree>
    <p:extLst>
      <p:ext uri="{BB962C8B-B14F-4D97-AF65-F5344CB8AC3E}">
        <p14:creationId xmlns:p14="http://schemas.microsoft.com/office/powerpoint/2010/main" val="53818787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4A98045-D36D-9B0A-5199-5B161EE8232F}"/>
              </a:ext>
            </a:extLst>
          </p:cNvPr>
          <p:cNvSpPr>
            <a:spLocks noGrp="1"/>
          </p:cNvSpPr>
          <p:nvPr>
            <p:ph type="title" orient="vert"/>
          </p:nvPr>
        </p:nvSpPr>
        <p:spPr>
          <a:xfrm>
            <a:off x="6543675" y="365125"/>
            <a:ext cx="1971675" cy="5811838"/>
          </a:xfrm>
        </p:spPr>
        <p:txBody>
          <a:bodyPr vert="eaVert"/>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98324FC0-8924-06AD-571A-2AB566CB486D}"/>
              </a:ext>
            </a:extLst>
          </p:cNvPr>
          <p:cNvSpPr>
            <a:spLocks noGrp="1"/>
          </p:cNvSpPr>
          <p:nvPr>
            <p:ph type="body" orient="vert" idx="1"/>
          </p:nvPr>
        </p:nvSpPr>
        <p:spPr>
          <a:xfrm>
            <a:off x="628650" y="365125"/>
            <a:ext cx="5800725"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EC8F5DDD-B5D5-7F71-E2B4-07D44A32C894}"/>
              </a:ext>
            </a:extLst>
          </p:cNvPr>
          <p:cNvSpPr>
            <a:spLocks noGrp="1"/>
          </p:cNvSpPr>
          <p:nvPr>
            <p:ph type="dt" sz="half" idx="10"/>
          </p:nvPr>
        </p:nvSpPr>
        <p:spPr/>
        <p:txBody>
          <a:bodyPr/>
          <a:lstStyle/>
          <a:p>
            <a:fld id="{3515E4AD-7FF4-5A48-8876-8F9E29FFFBF1}" type="datetimeFigureOut">
              <a:rPr lang="en-US" smtClean="0"/>
              <a:t>6/20/26</a:t>
            </a:fld>
            <a:endParaRPr lang="en-US"/>
          </a:p>
        </p:txBody>
      </p:sp>
      <p:sp>
        <p:nvSpPr>
          <p:cNvPr id="5" name="Footer Placeholder 4">
            <a:extLst>
              <a:ext uri="{FF2B5EF4-FFF2-40B4-BE49-F238E27FC236}">
                <a16:creationId xmlns:a16="http://schemas.microsoft.com/office/drawing/2014/main" id="{5B37EA1F-2DA5-EC21-586B-E98AAA90369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A2C035A-D1E0-B672-914F-01DD9EB6C8E8}"/>
              </a:ext>
            </a:extLst>
          </p:cNvPr>
          <p:cNvSpPr>
            <a:spLocks noGrp="1"/>
          </p:cNvSpPr>
          <p:nvPr>
            <p:ph type="sldNum" sz="quarter" idx="12"/>
          </p:nvPr>
        </p:nvSpPr>
        <p:spPr/>
        <p:txBody>
          <a:bodyPr/>
          <a:lstStyle/>
          <a:p>
            <a:fld id="{49181F75-9768-7D40-94F3-547C98044943}" type="slidenum">
              <a:rPr lang="en-US" smtClean="0"/>
              <a:t>‹#›</a:t>
            </a:fld>
            <a:endParaRPr lang="en-US"/>
          </a:p>
        </p:txBody>
      </p:sp>
    </p:spTree>
    <p:extLst>
      <p:ext uri="{BB962C8B-B14F-4D97-AF65-F5344CB8AC3E}">
        <p14:creationId xmlns:p14="http://schemas.microsoft.com/office/powerpoint/2010/main" val="85585242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endParaRPr lang="en-GB"/>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17DBC499-BB6B-469F-B6F4-DA32E67820DA}" type="datetimeFigureOut">
              <a:rPr lang="en-GB" smtClean="0"/>
              <a:t>20/06/2026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DD98465-F6FE-4455-8C79-6416FB59A007}" type="slidenum">
              <a:rPr lang="en-GB" smtClean="0"/>
              <a:t>‹#›</a:t>
            </a:fld>
            <a:endParaRPr lang="en-GB"/>
          </a:p>
        </p:txBody>
      </p:sp>
    </p:spTree>
    <p:extLst>
      <p:ext uri="{BB962C8B-B14F-4D97-AF65-F5344CB8AC3E}">
        <p14:creationId xmlns:p14="http://schemas.microsoft.com/office/powerpoint/2010/main" val="57439209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17DBC499-BB6B-469F-B6F4-DA32E67820DA}" type="datetimeFigureOut">
              <a:rPr lang="en-GB" smtClean="0"/>
              <a:t>20/06/2026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DD98465-F6FE-4455-8C79-6416FB59A007}" type="slidenum">
              <a:rPr lang="en-GB" smtClean="0"/>
              <a:t>‹#›</a:t>
            </a:fld>
            <a:endParaRPr lang="en-GB"/>
          </a:p>
        </p:txBody>
      </p:sp>
    </p:spTree>
    <p:extLst>
      <p:ext uri="{BB962C8B-B14F-4D97-AF65-F5344CB8AC3E}">
        <p14:creationId xmlns:p14="http://schemas.microsoft.com/office/powerpoint/2010/main" val="253085978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4500"/>
            </a:lvl1pPr>
          </a:lstStyle>
          <a:p>
            <a:r>
              <a:rPr lang="en-US"/>
              <a:t>Click to edit Master title style</a:t>
            </a:r>
            <a:endParaRPr lang="en-GB"/>
          </a:p>
        </p:txBody>
      </p:sp>
      <p:sp>
        <p:nvSpPr>
          <p:cNvPr id="3" name="Text Placeholder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17DBC499-BB6B-469F-B6F4-DA32E67820DA}" type="datetimeFigureOut">
              <a:rPr lang="en-GB" smtClean="0"/>
              <a:t>20/06/2026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DD98465-F6FE-4455-8C79-6416FB59A007}" type="slidenum">
              <a:rPr lang="en-GB" smtClean="0"/>
              <a:t>‹#›</a:t>
            </a:fld>
            <a:endParaRPr lang="en-GB"/>
          </a:p>
        </p:txBody>
      </p:sp>
    </p:spTree>
    <p:extLst>
      <p:ext uri="{BB962C8B-B14F-4D97-AF65-F5344CB8AC3E}">
        <p14:creationId xmlns:p14="http://schemas.microsoft.com/office/powerpoint/2010/main" val="391559671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17DBC499-BB6B-469F-B6F4-DA32E67820DA}" type="datetimeFigureOut">
              <a:rPr lang="en-GB" smtClean="0"/>
              <a:t>20/06/2026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EDD98465-F6FE-4455-8C79-6416FB59A007}" type="slidenum">
              <a:rPr lang="en-GB" smtClean="0"/>
              <a:t>‹#›</a:t>
            </a:fld>
            <a:endParaRPr lang="en-GB"/>
          </a:p>
        </p:txBody>
      </p:sp>
    </p:spTree>
    <p:extLst>
      <p:ext uri="{BB962C8B-B14F-4D97-AF65-F5344CB8AC3E}">
        <p14:creationId xmlns:p14="http://schemas.microsoft.com/office/powerpoint/2010/main" val="196950682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17DBC499-BB6B-469F-B6F4-DA32E67820DA}" type="datetimeFigureOut">
              <a:rPr lang="en-GB" smtClean="0"/>
              <a:t>20/06/2026</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EDD98465-F6FE-4455-8C79-6416FB59A007}" type="slidenum">
              <a:rPr lang="en-GB" smtClean="0"/>
              <a:t>‹#›</a:t>
            </a:fld>
            <a:endParaRPr lang="en-GB"/>
          </a:p>
        </p:txBody>
      </p:sp>
    </p:spTree>
    <p:extLst>
      <p:ext uri="{BB962C8B-B14F-4D97-AF65-F5344CB8AC3E}">
        <p14:creationId xmlns:p14="http://schemas.microsoft.com/office/powerpoint/2010/main" val="51124784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17DBC499-BB6B-469F-B6F4-DA32E67820DA}" type="datetimeFigureOut">
              <a:rPr lang="en-GB" smtClean="0"/>
              <a:t>20/06/2026</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EDD98465-F6FE-4455-8C79-6416FB59A007}" type="slidenum">
              <a:rPr lang="en-GB" smtClean="0"/>
              <a:t>‹#›</a:t>
            </a:fld>
            <a:endParaRPr lang="en-GB"/>
          </a:p>
        </p:txBody>
      </p:sp>
    </p:spTree>
    <p:extLst>
      <p:ext uri="{BB962C8B-B14F-4D97-AF65-F5344CB8AC3E}">
        <p14:creationId xmlns:p14="http://schemas.microsoft.com/office/powerpoint/2010/main" val="120128004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7DBC499-BB6B-469F-B6F4-DA32E67820DA}" type="datetimeFigureOut">
              <a:rPr lang="en-GB" smtClean="0"/>
              <a:t>20/06/2026</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EDD98465-F6FE-4455-8C79-6416FB59A007}" type="slidenum">
              <a:rPr lang="en-GB" smtClean="0"/>
              <a:t>‹#›</a:t>
            </a:fld>
            <a:endParaRPr lang="en-GB"/>
          </a:p>
        </p:txBody>
      </p:sp>
    </p:spTree>
    <p:extLst>
      <p:ext uri="{BB962C8B-B14F-4D97-AF65-F5344CB8AC3E}">
        <p14:creationId xmlns:p14="http://schemas.microsoft.com/office/powerpoint/2010/main" val="420321278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endParaRPr lang="en-GB"/>
          </a:p>
        </p:txBody>
      </p:sp>
      <p:sp>
        <p:nvSpPr>
          <p:cNvPr id="3" name="Content Placeholder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17DBC499-BB6B-469F-B6F4-DA32E67820DA}" type="datetimeFigureOut">
              <a:rPr lang="en-GB" smtClean="0"/>
              <a:t>20/06/2026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EDD98465-F6FE-4455-8C79-6416FB59A007}" type="slidenum">
              <a:rPr lang="en-GB" smtClean="0"/>
              <a:t>‹#›</a:t>
            </a:fld>
            <a:endParaRPr lang="en-GB"/>
          </a:p>
        </p:txBody>
      </p:sp>
    </p:spTree>
    <p:extLst>
      <p:ext uri="{BB962C8B-B14F-4D97-AF65-F5344CB8AC3E}">
        <p14:creationId xmlns:p14="http://schemas.microsoft.com/office/powerpoint/2010/main" val="29731540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0318CB-AEFC-1186-F39E-0C40E10F54CC}"/>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7A759982-536A-C87D-BA94-3C62D849763B}"/>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2775F0B2-A924-8C87-96E8-6FC2E113BB4E}"/>
              </a:ext>
            </a:extLst>
          </p:cNvPr>
          <p:cNvSpPr>
            <a:spLocks noGrp="1"/>
          </p:cNvSpPr>
          <p:nvPr>
            <p:ph type="dt" sz="half" idx="10"/>
          </p:nvPr>
        </p:nvSpPr>
        <p:spPr/>
        <p:txBody>
          <a:bodyPr/>
          <a:lstStyle/>
          <a:p>
            <a:fld id="{3515E4AD-7FF4-5A48-8876-8F9E29FFFBF1}" type="datetimeFigureOut">
              <a:rPr lang="en-US" smtClean="0"/>
              <a:t>6/20/26</a:t>
            </a:fld>
            <a:endParaRPr lang="en-US"/>
          </a:p>
        </p:txBody>
      </p:sp>
      <p:sp>
        <p:nvSpPr>
          <p:cNvPr id="5" name="Footer Placeholder 4">
            <a:extLst>
              <a:ext uri="{FF2B5EF4-FFF2-40B4-BE49-F238E27FC236}">
                <a16:creationId xmlns:a16="http://schemas.microsoft.com/office/drawing/2014/main" id="{5AE8BCF8-2694-2596-C318-06726D0812C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FEBE69A-6753-3C38-EC30-1A437F209D85}"/>
              </a:ext>
            </a:extLst>
          </p:cNvPr>
          <p:cNvSpPr>
            <a:spLocks noGrp="1"/>
          </p:cNvSpPr>
          <p:nvPr>
            <p:ph type="sldNum" sz="quarter" idx="12"/>
          </p:nvPr>
        </p:nvSpPr>
        <p:spPr/>
        <p:txBody>
          <a:bodyPr/>
          <a:lstStyle/>
          <a:p>
            <a:fld id="{49181F75-9768-7D40-94F3-547C98044943}" type="slidenum">
              <a:rPr lang="en-US" smtClean="0"/>
              <a:t>‹#›</a:t>
            </a:fld>
            <a:endParaRPr lang="en-US"/>
          </a:p>
        </p:txBody>
      </p:sp>
    </p:spTree>
    <p:extLst>
      <p:ext uri="{BB962C8B-B14F-4D97-AF65-F5344CB8AC3E}">
        <p14:creationId xmlns:p14="http://schemas.microsoft.com/office/powerpoint/2010/main" val="349545890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endParaRPr lang="en-GB"/>
          </a:p>
        </p:txBody>
      </p:sp>
      <p:sp>
        <p:nvSpPr>
          <p:cNvPr id="3" name="Picture Placeholder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GB"/>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17DBC499-BB6B-469F-B6F4-DA32E67820DA}" type="datetimeFigureOut">
              <a:rPr lang="en-GB" smtClean="0"/>
              <a:t>20/06/2026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EDD98465-F6FE-4455-8C79-6416FB59A007}" type="slidenum">
              <a:rPr lang="en-GB" smtClean="0"/>
              <a:t>‹#›</a:t>
            </a:fld>
            <a:endParaRPr lang="en-GB"/>
          </a:p>
        </p:txBody>
      </p:sp>
    </p:spTree>
    <p:extLst>
      <p:ext uri="{BB962C8B-B14F-4D97-AF65-F5344CB8AC3E}">
        <p14:creationId xmlns:p14="http://schemas.microsoft.com/office/powerpoint/2010/main" val="52019518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17DBC499-BB6B-469F-B6F4-DA32E67820DA}" type="datetimeFigureOut">
              <a:rPr lang="en-GB" smtClean="0"/>
              <a:t>20/06/2026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DD98465-F6FE-4455-8C79-6416FB59A007}" type="slidenum">
              <a:rPr lang="en-GB" smtClean="0"/>
              <a:t>‹#›</a:t>
            </a:fld>
            <a:endParaRPr lang="en-GB"/>
          </a:p>
        </p:txBody>
      </p:sp>
    </p:spTree>
    <p:extLst>
      <p:ext uri="{BB962C8B-B14F-4D97-AF65-F5344CB8AC3E}">
        <p14:creationId xmlns:p14="http://schemas.microsoft.com/office/powerpoint/2010/main" val="81537636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17DBC499-BB6B-469F-B6F4-DA32E67820DA}" type="datetimeFigureOut">
              <a:rPr lang="en-GB" smtClean="0"/>
              <a:t>20/06/2026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DD98465-F6FE-4455-8C79-6416FB59A007}" type="slidenum">
              <a:rPr lang="en-GB" smtClean="0"/>
              <a:t>‹#›</a:t>
            </a:fld>
            <a:endParaRPr lang="en-GB"/>
          </a:p>
        </p:txBody>
      </p:sp>
    </p:spTree>
    <p:extLst>
      <p:ext uri="{BB962C8B-B14F-4D97-AF65-F5344CB8AC3E}">
        <p14:creationId xmlns:p14="http://schemas.microsoft.com/office/powerpoint/2010/main" val="34198688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53594B-BD7D-3D16-25F4-36BE942A7900}"/>
              </a:ext>
            </a:extLst>
          </p:cNvPr>
          <p:cNvSpPr>
            <a:spLocks noGrp="1"/>
          </p:cNvSpPr>
          <p:nvPr>
            <p:ph type="title"/>
          </p:nvPr>
        </p:nvSpPr>
        <p:spPr>
          <a:xfrm>
            <a:off x="623888" y="1709739"/>
            <a:ext cx="7886700" cy="2852737"/>
          </a:xfrm>
        </p:spPr>
        <p:txBody>
          <a:bodyPr anchor="b"/>
          <a:lstStyle>
            <a:lvl1pPr>
              <a:defRPr sz="4500"/>
            </a:lvl1pPr>
          </a:lstStyle>
          <a:p>
            <a:r>
              <a:rPr lang="en-GB"/>
              <a:t>Click to edit Master title style</a:t>
            </a:r>
            <a:endParaRPr lang="en-US"/>
          </a:p>
        </p:txBody>
      </p:sp>
      <p:sp>
        <p:nvSpPr>
          <p:cNvPr id="3" name="Text Placeholder 2">
            <a:extLst>
              <a:ext uri="{FF2B5EF4-FFF2-40B4-BE49-F238E27FC236}">
                <a16:creationId xmlns:a16="http://schemas.microsoft.com/office/drawing/2014/main" id="{792E2662-18C7-76A7-D996-C819CA7223D2}"/>
              </a:ext>
            </a:extLst>
          </p:cNvPr>
          <p:cNvSpPr>
            <a:spLocks noGrp="1"/>
          </p:cNvSpPr>
          <p:nvPr>
            <p:ph type="body" idx="1"/>
          </p:nvPr>
        </p:nvSpPr>
        <p:spPr>
          <a:xfrm>
            <a:off x="623888" y="4589464"/>
            <a:ext cx="7886700" cy="1500187"/>
          </a:xfrm>
        </p:spPr>
        <p:txBody>
          <a:bodyPr/>
          <a:lstStyle>
            <a:lvl1pPr marL="0" indent="0">
              <a:buNone/>
              <a:defRPr sz="1800">
                <a:solidFill>
                  <a:schemeClr val="tx1">
                    <a:tint val="82000"/>
                  </a:schemeClr>
                </a:solidFill>
              </a:defRPr>
            </a:lvl1pPr>
            <a:lvl2pPr marL="342900" indent="0">
              <a:buNone/>
              <a:defRPr sz="1500">
                <a:solidFill>
                  <a:schemeClr val="tx1">
                    <a:tint val="82000"/>
                  </a:schemeClr>
                </a:solidFill>
              </a:defRPr>
            </a:lvl2pPr>
            <a:lvl3pPr marL="685800" indent="0">
              <a:buNone/>
              <a:defRPr sz="1350">
                <a:solidFill>
                  <a:schemeClr val="tx1">
                    <a:tint val="82000"/>
                  </a:schemeClr>
                </a:solidFill>
              </a:defRPr>
            </a:lvl3pPr>
            <a:lvl4pPr marL="1028700" indent="0">
              <a:buNone/>
              <a:defRPr sz="1200">
                <a:solidFill>
                  <a:schemeClr val="tx1">
                    <a:tint val="82000"/>
                  </a:schemeClr>
                </a:solidFill>
              </a:defRPr>
            </a:lvl4pPr>
            <a:lvl5pPr marL="1371600" indent="0">
              <a:buNone/>
              <a:defRPr sz="1200">
                <a:solidFill>
                  <a:schemeClr val="tx1">
                    <a:tint val="82000"/>
                  </a:schemeClr>
                </a:solidFill>
              </a:defRPr>
            </a:lvl5pPr>
            <a:lvl6pPr marL="1714500" indent="0">
              <a:buNone/>
              <a:defRPr sz="1200">
                <a:solidFill>
                  <a:schemeClr val="tx1">
                    <a:tint val="82000"/>
                  </a:schemeClr>
                </a:solidFill>
              </a:defRPr>
            </a:lvl6pPr>
            <a:lvl7pPr marL="2057400" indent="0">
              <a:buNone/>
              <a:defRPr sz="1200">
                <a:solidFill>
                  <a:schemeClr val="tx1">
                    <a:tint val="82000"/>
                  </a:schemeClr>
                </a:solidFill>
              </a:defRPr>
            </a:lvl7pPr>
            <a:lvl8pPr marL="2400300" indent="0">
              <a:buNone/>
              <a:defRPr sz="1200">
                <a:solidFill>
                  <a:schemeClr val="tx1">
                    <a:tint val="82000"/>
                  </a:schemeClr>
                </a:solidFill>
              </a:defRPr>
            </a:lvl8pPr>
            <a:lvl9pPr marL="2743200" indent="0">
              <a:buNone/>
              <a:defRPr sz="1200">
                <a:solidFill>
                  <a:schemeClr val="tx1">
                    <a:tint val="82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FC124F34-979A-C99C-3C34-B02E94BA5640}"/>
              </a:ext>
            </a:extLst>
          </p:cNvPr>
          <p:cNvSpPr>
            <a:spLocks noGrp="1"/>
          </p:cNvSpPr>
          <p:nvPr>
            <p:ph type="dt" sz="half" idx="10"/>
          </p:nvPr>
        </p:nvSpPr>
        <p:spPr/>
        <p:txBody>
          <a:bodyPr/>
          <a:lstStyle/>
          <a:p>
            <a:fld id="{3515E4AD-7FF4-5A48-8876-8F9E29FFFBF1}" type="datetimeFigureOut">
              <a:rPr lang="en-US" smtClean="0"/>
              <a:t>6/20/26</a:t>
            </a:fld>
            <a:endParaRPr lang="en-US"/>
          </a:p>
        </p:txBody>
      </p:sp>
      <p:sp>
        <p:nvSpPr>
          <p:cNvPr id="5" name="Footer Placeholder 4">
            <a:extLst>
              <a:ext uri="{FF2B5EF4-FFF2-40B4-BE49-F238E27FC236}">
                <a16:creationId xmlns:a16="http://schemas.microsoft.com/office/drawing/2014/main" id="{0BD484D1-FB3B-55CE-5F57-393F16AC31B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4BA8670-146C-E979-E8B5-EC1188807688}"/>
              </a:ext>
            </a:extLst>
          </p:cNvPr>
          <p:cNvSpPr>
            <a:spLocks noGrp="1"/>
          </p:cNvSpPr>
          <p:nvPr>
            <p:ph type="sldNum" sz="quarter" idx="12"/>
          </p:nvPr>
        </p:nvSpPr>
        <p:spPr/>
        <p:txBody>
          <a:bodyPr/>
          <a:lstStyle/>
          <a:p>
            <a:fld id="{49181F75-9768-7D40-94F3-547C98044943}" type="slidenum">
              <a:rPr lang="en-US" smtClean="0"/>
              <a:t>‹#›</a:t>
            </a:fld>
            <a:endParaRPr lang="en-US"/>
          </a:p>
        </p:txBody>
      </p:sp>
    </p:spTree>
    <p:extLst>
      <p:ext uri="{BB962C8B-B14F-4D97-AF65-F5344CB8AC3E}">
        <p14:creationId xmlns:p14="http://schemas.microsoft.com/office/powerpoint/2010/main" val="28279635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69452C-E324-8B31-7EA6-87E052514CF9}"/>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897CF1EF-8398-5007-DB28-F4D3A715B3C0}"/>
              </a:ext>
            </a:extLst>
          </p:cNvPr>
          <p:cNvSpPr>
            <a:spLocks noGrp="1"/>
          </p:cNvSpPr>
          <p:nvPr>
            <p:ph sz="half" idx="1"/>
          </p:nvPr>
        </p:nvSpPr>
        <p:spPr>
          <a:xfrm>
            <a:off x="628650" y="1825625"/>
            <a:ext cx="38862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a:extLst>
              <a:ext uri="{FF2B5EF4-FFF2-40B4-BE49-F238E27FC236}">
                <a16:creationId xmlns:a16="http://schemas.microsoft.com/office/drawing/2014/main" id="{BD46751A-4464-F10B-B52E-55A5B1CD3AF6}"/>
              </a:ext>
            </a:extLst>
          </p:cNvPr>
          <p:cNvSpPr>
            <a:spLocks noGrp="1"/>
          </p:cNvSpPr>
          <p:nvPr>
            <p:ph sz="half" idx="2"/>
          </p:nvPr>
        </p:nvSpPr>
        <p:spPr>
          <a:xfrm>
            <a:off x="4629150" y="1825625"/>
            <a:ext cx="38862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a:extLst>
              <a:ext uri="{FF2B5EF4-FFF2-40B4-BE49-F238E27FC236}">
                <a16:creationId xmlns:a16="http://schemas.microsoft.com/office/drawing/2014/main" id="{EBB8AD68-6455-DB85-76AB-D0FFCD925BA7}"/>
              </a:ext>
            </a:extLst>
          </p:cNvPr>
          <p:cNvSpPr>
            <a:spLocks noGrp="1"/>
          </p:cNvSpPr>
          <p:nvPr>
            <p:ph type="dt" sz="half" idx="10"/>
          </p:nvPr>
        </p:nvSpPr>
        <p:spPr/>
        <p:txBody>
          <a:bodyPr/>
          <a:lstStyle/>
          <a:p>
            <a:fld id="{3515E4AD-7FF4-5A48-8876-8F9E29FFFBF1}" type="datetimeFigureOut">
              <a:rPr lang="en-US" smtClean="0"/>
              <a:t>6/20/26</a:t>
            </a:fld>
            <a:endParaRPr lang="en-US"/>
          </a:p>
        </p:txBody>
      </p:sp>
      <p:sp>
        <p:nvSpPr>
          <p:cNvPr id="6" name="Footer Placeholder 5">
            <a:extLst>
              <a:ext uri="{FF2B5EF4-FFF2-40B4-BE49-F238E27FC236}">
                <a16:creationId xmlns:a16="http://schemas.microsoft.com/office/drawing/2014/main" id="{C0FE4C3B-84FE-25D7-7AD6-98EF919B06C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FAA24D1-94A7-4300-AFD3-011ED1917BA5}"/>
              </a:ext>
            </a:extLst>
          </p:cNvPr>
          <p:cNvSpPr>
            <a:spLocks noGrp="1"/>
          </p:cNvSpPr>
          <p:nvPr>
            <p:ph type="sldNum" sz="quarter" idx="12"/>
          </p:nvPr>
        </p:nvSpPr>
        <p:spPr/>
        <p:txBody>
          <a:bodyPr/>
          <a:lstStyle/>
          <a:p>
            <a:fld id="{49181F75-9768-7D40-94F3-547C98044943}" type="slidenum">
              <a:rPr lang="en-US" smtClean="0"/>
              <a:t>‹#›</a:t>
            </a:fld>
            <a:endParaRPr lang="en-US"/>
          </a:p>
        </p:txBody>
      </p:sp>
    </p:spTree>
    <p:extLst>
      <p:ext uri="{BB962C8B-B14F-4D97-AF65-F5344CB8AC3E}">
        <p14:creationId xmlns:p14="http://schemas.microsoft.com/office/powerpoint/2010/main" val="205382603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DDDAEC-2E5F-8DAD-0122-BD5166FCC580}"/>
              </a:ext>
            </a:extLst>
          </p:cNvPr>
          <p:cNvSpPr>
            <a:spLocks noGrp="1"/>
          </p:cNvSpPr>
          <p:nvPr>
            <p:ph type="title"/>
          </p:nvPr>
        </p:nvSpPr>
        <p:spPr>
          <a:xfrm>
            <a:off x="629841" y="365126"/>
            <a:ext cx="7886700" cy="1325563"/>
          </a:xfrm>
        </p:spPr>
        <p:txBody>
          <a:bodyPr/>
          <a:lstStyle/>
          <a:p>
            <a:r>
              <a:rPr lang="en-GB"/>
              <a:t>Click to edit Master title style</a:t>
            </a:r>
            <a:endParaRPr lang="en-US"/>
          </a:p>
        </p:txBody>
      </p:sp>
      <p:sp>
        <p:nvSpPr>
          <p:cNvPr id="3" name="Text Placeholder 2">
            <a:extLst>
              <a:ext uri="{FF2B5EF4-FFF2-40B4-BE49-F238E27FC236}">
                <a16:creationId xmlns:a16="http://schemas.microsoft.com/office/drawing/2014/main" id="{A97F6A58-2650-3C3F-24D5-BFEDEADDCA60}"/>
              </a:ext>
            </a:extLst>
          </p:cNvPr>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GB"/>
              <a:t>Click to edit Master text styles</a:t>
            </a:r>
          </a:p>
        </p:txBody>
      </p:sp>
      <p:sp>
        <p:nvSpPr>
          <p:cNvPr id="4" name="Content Placeholder 3">
            <a:extLst>
              <a:ext uri="{FF2B5EF4-FFF2-40B4-BE49-F238E27FC236}">
                <a16:creationId xmlns:a16="http://schemas.microsoft.com/office/drawing/2014/main" id="{C07A6A46-2304-02DE-028B-6E52D5C4CE9A}"/>
              </a:ext>
            </a:extLst>
          </p:cNvPr>
          <p:cNvSpPr>
            <a:spLocks noGrp="1"/>
          </p:cNvSpPr>
          <p:nvPr>
            <p:ph sz="half" idx="2"/>
          </p:nvPr>
        </p:nvSpPr>
        <p:spPr>
          <a:xfrm>
            <a:off x="629842" y="2505075"/>
            <a:ext cx="3868340"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a:extLst>
              <a:ext uri="{FF2B5EF4-FFF2-40B4-BE49-F238E27FC236}">
                <a16:creationId xmlns:a16="http://schemas.microsoft.com/office/drawing/2014/main" id="{1C2F276C-3AAD-D770-81E3-3A2E8C4F7BC8}"/>
              </a:ext>
            </a:extLst>
          </p:cNvPr>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GB"/>
              <a:t>Click to edit Master text styles</a:t>
            </a:r>
          </a:p>
        </p:txBody>
      </p:sp>
      <p:sp>
        <p:nvSpPr>
          <p:cNvPr id="6" name="Content Placeholder 5">
            <a:extLst>
              <a:ext uri="{FF2B5EF4-FFF2-40B4-BE49-F238E27FC236}">
                <a16:creationId xmlns:a16="http://schemas.microsoft.com/office/drawing/2014/main" id="{79C9913C-1976-96AF-CCD4-5C9DBBEC2188}"/>
              </a:ext>
            </a:extLst>
          </p:cNvPr>
          <p:cNvSpPr>
            <a:spLocks noGrp="1"/>
          </p:cNvSpPr>
          <p:nvPr>
            <p:ph sz="quarter" idx="4"/>
          </p:nvPr>
        </p:nvSpPr>
        <p:spPr>
          <a:xfrm>
            <a:off x="4629150" y="2505075"/>
            <a:ext cx="3887391"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a:extLst>
              <a:ext uri="{FF2B5EF4-FFF2-40B4-BE49-F238E27FC236}">
                <a16:creationId xmlns:a16="http://schemas.microsoft.com/office/drawing/2014/main" id="{0ADF3A47-4457-1E83-3B92-6EB6E6A689B5}"/>
              </a:ext>
            </a:extLst>
          </p:cNvPr>
          <p:cNvSpPr>
            <a:spLocks noGrp="1"/>
          </p:cNvSpPr>
          <p:nvPr>
            <p:ph type="dt" sz="half" idx="10"/>
          </p:nvPr>
        </p:nvSpPr>
        <p:spPr/>
        <p:txBody>
          <a:bodyPr/>
          <a:lstStyle/>
          <a:p>
            <a:fld id="{3515E4AD-7FF4-5A48-8876-8F9E29FFFBF1}" type="datetimeFigureOut">
              <a:rPr lang="en-US" smtClean="0"/>
              <a:t>6/20/26</a:t>
            </a:fld>
            <a:endParaRPr lang="en-US"/>
          </a:p>
        </p:txBody>
      </p:sp>
      <p:sp>
        <p:nvSpPr>
          <p:cNvPr id="8" name="Footer Placeholder 7">
            <a:extLst>
              <a:ext uri="{FF2B5EF4-FFF2-40B4-BE49-F238E27FC236}">
                <a16:creationId xmlns:a16="http://schemas.microsoft.com/office/drawing/2014/main" id="{9930D506-7697-F9DF-2691-EA84726A27E9}"/>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BE59FA91-6C31-FC2A-40FA-6CA78861A1FC}"/>
              </a:ext>
            </a:extLst>
          </p:cNvPr>
          <p:cNvSpPr>
            <a:spLocks noGrp="1"/>
          </p:cNvSpPr>
          <p:nvPr>
            <p:ph type="sldNum" sz="quarter" idx="12"/>
          </p:nvPr>
        </p:nvSpPr>
        <p:spPr/>
        <p:txBody>
          <a:bodyPr/>
          <a:lstStyle/>
          <a:p>
            <a:fld id="{49181F75-9768-7D40-94F3-547C98044943}" type="slidenum">
              <a:rPr lang="en-US" smtClean="0"/>
              <a:t>‹#›</a:t>
            </a:fld>
            <a:endParaRPr lang="en-US"/>
          </a:p>
        </p:txBody>
      </p:sp>
    </p:spTree>
    <p:extLst>
      <p:ext uri="{BB962C8B-B14F-4D97-AF65-F5344CB8AC3E}">
        <p14:creationId xmlns:p14="http://schemas.microsoft.com/office/powerpoint/2010/main" val="62630858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8CFF7D-E0D1-1E89-DC3C-414A989DAC9E}"/>
              </a:ext>
            </a:extLst>
          </p:cNvPr>
          <p:cNvSpPr>
            <a:spLocks noGrp="1"/>
          </p:cNvSpPr>
          <p:nvPr>
            <p:ph type="title"/>
          </p:nvPr>
        </p:nvSpPr>
        <p:spPr/>
        <p:txBody>
          <a:bodyPr/>
          <a:lstStyle/>
          <a:p>
            <a:r>
              <a:rPr lang="en-GB"/>
              <a:t>Click to edit Master title style</a:t>
            </a:r>
            <a:endParaRPr lang="en-US"/>
          </a:p>
        </p:txBody>
      </p:sp>
      <p:sp>
        <p:nvSpPr>
          <p:cNvPr id="3" name="Date Placeholder 2">
            <a:extLst>
              <a:ext uri="{FF2B5EF4-FFF2-40B4-BE49-F238E27FC236}">
                <a16:creationId xmlns:a16="http://schemas.microsoft.com/office/drawing/2014/main" id="{9B4AA2C0-C8C9-A431-84B6-DE2DA66116B9}"/>
              </a:ext>
            </a:extLst>
          </p:cNvPr>
          <p:cNvSpPr>
            <a:spLocks noGrp="1"/>
          </p:cNvSpPr>
          <p:nvPr>
            <p:ph type="dt" sz="half" idx="10"/>
          </p:nvPr>
        </p:nvSpPr>
        <p:spPr/>
        <p:txBody>
          <a:bodyPr/>
          <a:lstStyle/>
          <a:p>
            <a:fld id="{3515E4AD-7FF4-5A48-8876-8F9E29FFFBF1}" type="datetimeFigureOut">
              <a:rPr lang="en-US" smtClean="0"/>
              <a:t>6/20/26</a:t>
            </a:fld>
            <a:endParaRPr lang="en-US"/>
          </a:p>
        </p:txBody>
      </p:sp>
      <p:sp>
        <p:nvSpPr>
          <p:cNvPr id="4" name="Footer Placeholder 3">
            <a:extLst>
              <a:ext uri="{FF2B5EF4-FFF2-40B4-BE49-F238E27FC236}">
                <a16:creationId xmlns:a16="http://schemas.microsoft.com/office/drawing/2014/main" id="{7007EEE1-579C-4FC6-09B9-4B0E8D4E450B}"/>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078E1217-1836-F3CB-631C-0E11D9ECDABA}"/>
              </a:ext>
            </a:extLst>
          </p:cNvPr>
          <p:cNvSpPr>
            <a:spLocks noGrp="1"/>
          </p:cNvSpPr>
          <p:nvPr>
            <p:ph type="sldNum" sz="quarter" idx="12"/>
          </p:nvPr>
        </p:nvSpPr>
        <p:spPr/>
        <p:txBody>
          <a:bodyPr/>
          <a:lstStyle/>
          <a:p>
            <a:fld id="{49181F75-9768-7D40-94F3-547C98044943}" type="slidenum">
              <a:rPr lang="en-US" smtClean="0"/>
              <a:t>‹#›</a:t>
            </a:fld>
            <a:endParaRPr lang="en-US"/>
          </a:p>
        </p:txBody>
      </p:sp>
    </p:spTree>
    <p:extLst>
      <p:ext uri="{BB962C8B-B14F-4D97-AF65-F5344CB8AC3E}">
        <p14:creationId xmlns:p14="http://schemas.microsoft.com/office/powerpoint/2010/main" val="70179747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A1E0DBE-74C1-BADB-4E35-0CD169DA05C4}"/>
              </a:ext>
            </a:extLst>
          </p:cNvPr>
          <p:cNvSpPr>
            <a:spLocks noGrp="1"/>
          </p:cNvSpPr>
          <p:nvPr>
            <p:ph type="dt" sz="half" idx="10"/>
          </p:nvPr>
        </p:nvSpPr>
        <p:spPr/>
        <p:txBody>
          <a:bodyPr/>
          <a:lstStyle/>
          <a:p>
            <a:fld id="{3515E4AD-7FF4-5A48-8876-8F9E29FFFBF1}" type="datetimeFigureOut">
              <a:rPr lang="en-US" smtClean="0"/>
              <a:t>6/20/26</a:t>
            </a:fld>
            <a:endParaRPr lang="en-US"/>
          </a:p>
        </p:txBody>
      </p:sp>
      <p:sp>
        <p:nvSpPr>
          <p:cNvPr id="3" name="Footer Placeholder 2">
            <a:extLst>
              <a:ext uri="{FF2B5EF4-FFF2-40B4-BE49-F238E27FC236}">
                <a16:creationId xmlns:a16="http://schemas.microsoft.com/office/drawing/2014/main" id="{0AF18B63-A29D-2B70-C44B-D778FC076288}"/>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DF4588A9-560E-F164-E075-54352E08BB52}"/>
              </a:ext>
            </a:extLst>
          </p:cNvPr>
          <p:cNvSpPr>
            <a:spLocks noGrp="1"/>
          </p:cNvSpPr>
          <p:nvPr>
            <p:ph type="sldNum" sz="quarter" idx="12"/>
          </p:nvPr>
        </p:nvSpPr>
        <p:spPr/>
        <p:txBody>
          <a:bodyPr/>
          <a:lstStyle/>
          <a:p>
            <a:fld id="{49181F75-9768-7D40-94F3-547C98044943}" type="slidenum">
              <a:rPr lang="en-US" smtClean="0"/>
              <a:t>‹#›</a:t>
            </a:fld>
            <a:endParaRPr lang="en-US"/>
          </a:p>
        </p:txBody>
      </p:sp>
    </p:spTree>
    <p:extLst>
      <p:ext uri="{BB962C8B-B14F-4D97-AF65-F5344CB8AC3E}">
        <p14:creationId xmlns:p14="http://schemas.microsoft.com/office/powerpoint/2010/main" val="19523027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6B781B-59A6-C823-0AA2-9A85941FDAA3}"/>
              </a:ext>
            </a:extLst>
          </p:cNvPr>
          <p:cNvSpPr>
            <a:spLocks noGrp="1"/>
          </p:cNvSpPr>
          <p:nvPr>
            <p:ph type="title"/>
          </p:nvPr>
        </p:nvSpPr>
        <p:spPr>
          <a:xfrm>
            <a:off x="629841" y="457200"/>
            <a:ext cx="2949178" cy="1600200"/>
          </a:xfrm>
        </p:spPr>
        <p:txBody>
          <a:bodyPr anchor="b"/>
          <a:lstStyle>
            <a:lvl1pPr>
              <a:defRPr sz="2400"/>
            </a:lvl1pPr>
          </a:lstStyle>
          <a:p>
            <a:r>
              <a:rPr lang="en-GB"/>
              <a:t>Click to edit Master title style</a:t>
            </a:r>
            <a:endParaRPr lang="en-US"/>
          </a:p>
        </p:txBody>
      </p:sp>
      <p:sp>
        <p:nvSpPr>
          <p:cNvPr id="3" name="Content Placeholder 2">
            <a:extLst>
              <a:ext uri="{FF2B5EF4-FFF2-40B4-BE49-F238E27FC236}">
                <a16:creationId xmlns:a16="http://schemas.microsoft.com/office/drawing/2014/main" id="{4BA79412-1D8B-9E3C-1871-26ED0A882ECF}"/>
              </a:ext>
            </a:extLst>
          </p:cNvPr>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a:extLst>
              <a:ext uri="{FF2B5EF4-FFF2-40B4-BE49-F238E27FC236}">
                <a16:creationId xmlns:a16="http://schemas.microsoft.com/office/drawing/2014/main" id="{E6619264-63D6-9927-5254-600F4552B860}"/>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GB"/>
              <a:t>Click to edit Master text styles</a:t>
            </a:r>
          </a:p>
        </p:txBody>
      </p:sp>
      <p:sp>
        <p:nvSpPr>
          <p:cNvPr id="5" name="Date Placeholder 4">
            <a:extLst>
              <a:ext uri="{FF2B5EF4-FFF2-40B4-BE49-F238E27FC236}">
                <a16:creationId xmlns:a16="http://schemas.microsoft.com/office/drawing/2014/main" id="{5124BDBD-B8BF-2E33-0E91-255B3A231E6B}"/>
              </a:ext>
            </a:extLst>
          </p:cNvPr>
          <p:cNvSpPr>
            <a:spLocks noGrp="1"/>
          </p:cNvSpPr>
          <p:nvPr>
            <p:ph type="dt" sz="half" idx="10"/>
          </p:nvPr>
        </p:nvSpPr>
        <p:spPr/>
        <p:txBody>
          <a:bodyPr/>
          <a:lstStyle/>
          <a:p>
            <a:fld id="{3515E4AD-7FF4-5A48-8876-8F9E29FFFBF1}" type="datetimeFigureOut">
              <a:rPr lang="en-US" smtClean="0"/>
              <a:t>6/20/26</a:t>
            </a:fld>
            <a:endParaRPr lang="en-US"/>
          </a:p>
        </p:txBody>
      </p:sp>
      <p:sp>
        <p:nvSpPr>
          <p:cNvPr id="6" name="Footer Placeholder 5">
            <a:extLst>
              <a:ext uri="{FF2B5EF4-FFF2-40B4-BE49-F238E27FC236}">
                <a16:creationId xmlns:a16="http://schemas.microsoft.com/office/drawing/2014/main" id="{72B24717-2026-5018-7F0E-7D092F04DED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489D9D9-B9F4-8FE7-86F2-60E2EABD58A5}"/>
              </a:ext>
            </a:extLst>
          </p:cNvPr>
          <p:cNvSpPr>
            <a:spLocks noGrp="1"/>
          </p:cNvSpPr>
          <p:nvPr>
            <p:ph type="sldNum" sz="quarter" idx="12"/>
          </p:nvPr>
        </p:nvSpPr>
        <p:spPr/>
        <p:txBody>
          <a:bodyPr/>
          <a:lstStyle/>
          <a:p>
            <a:fld id="{49181F75-9768-7D40-94F3-547C98044943}" type="slidenum">
              <a:rPr lang="en-US" smtClean="0"/>
              <a:t>‹#›</a:t>
            </a:fld>
            <a:endParaRPr lang="en-US"/>
          </a:p>
        </p:txBody>
      </p:sp>
    </p:spTree>
    <p:extLst>
      <p:ext uri="{BB962C8B-B14F-4D97-AF65-F5344CB8AC3E}">
        <p14:creationId xmlns:p14="http://schemas.microsoft.com/office/powerpoint/2010/main" val="65885632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2ACEED-2789-BFEC-08DF-6DE21C7F890A}"/>
              </a:ext>
            </a:extLst>
          </p:cNvPr>
          <p:cNvSpPr>
            <a:spLocks noGrp="1"/>
          </p:cNvSpPr>
          <p:nvPr>
            <p:ph type="title"/>
          </p:nvPr>
        </p:nvSpPr>
        <p:spPr>
          <a:xfrm>
            <a:off x="629841" y="457200"/>
            <a:ext cx="2949178" cy="1600200"/>
          </a:xfrm>
        </p:spPr>
        <p:txBody>
          <a:bodyPr anchor="b"/>
          <a:lstStyle>
            <a:lvl1pPr>
              <a:defRPr sz="2400"/>
            </a:lvl1pPr>
          </a:lstStyle>
          <a:p>
            <a:r>
              <a:rPr lang="en-GB"/>
              <a:t>Click to edit Master title style</a:t>
            </a:r>
            <a:endParaRPr lang="en-US"/>
          </a:p>
        </p:txBody>
      </p:sp>
      <p:sp>
        <p:nvSpPr>
          <p:cNvPr id="3" name="Picture Placeholder 2">
            <a:extLst>
              <a:ext uri="{FF2B5EF4-FFF2-40B4-BE49-F238E27FC236}">
                <a16:creationId xmlns:a16="http://schemas.microsoft.com/office/drawing/2014/main" id="{028B5C95-3D0D-C910-ED73-B3C9E484A961}"/>
              </a:ext>
            </a:extLst>
          </p:cNvPr>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a:extLst>
              <a:ext uri="{FF2B5EF4-FFF2-40B4-BE49-F238E27FC236}">
                <a16:creationId xmlns:a16="http://schemas.microsoft.com/office/drawing/2014/main" id="{97C4A528-5C8D-5C12-473B-E6F0E9B82325}"/>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GB"/>
              <a:t>Click to edit Master text styles</a:t>
            </a:r>
          </a:p>
        </p:txBody>
      </p:sp>
      <p:sp>
        <p:nvSpPr>
          <p:cNvPr id="5" name="Date Placeholder 4">
            <a:extLst>
              <a:ext uri="{FF2B5EF4-FFF2-40B4-BE49-F238E27FC236}">
                <a16:creationId xmlns:a16="http://schemas.microsoft.com/office/drawing/2014/main" id="{F055CEC5-2BEE-6412-B86C-D0353CC0BA39}"/>
              </a:ext>
            </a:extLst>
          </p:cNvPr>
          <p:cNvSpPr>
            <a:spLocks noGrp="1"/>
          </p:cNvSpPr>
          <p:nvPr>
            <p:ph type="dt" sz="half" idx="10"/>
          </p:nvPr>
        </p:nvSpPr>
        <p:spPr/>
        <p:txBody>
          <a:bodyPr/>
          <a:lstStyle/>
          <a:p>
            <a:fld id="{3515E4AD-7FF4-5A48-8876-8F9E29FFFBF1}" type="datetimeFigureOut">
              <a:rPr lang="en-US" smtClean="0"/>
              <a:t>6/20/26</a:t>
            </a:fld>
            <a:endParaRPr lang="en-US"/>
          </a:p>
        </p:txBody>
      </p:sp>
      <p:sp>
        <p:nvSpPr>
          <p:cNvPr id="6" name="Footer Placeholder 5">
            <a:extLst>
              <a:ext uri="{FF2B5EF4-FFF2-40B4-BE49-F238E27FC236}">
                <a16:creationId xmlns:a16="http://schemas.microsoft.com/office/drawing/2014/main" id="{521920D1-BC98-C6A7-974A-4CF98D68BCE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8B768F2-9141-6B88-BB38-708CE36FAE9E}"/>
              </a:ext>
            </a:extLst>
          </p:cNvPr>
          <p:cNvSpPr>
            <a:spLocks noGrp="1"/>
          </p:cNvSpPr>
          <p:nvPr>
            <p:ph type="sldNum" sz="quarter" idx="12"/>
          </p:nvPr>
        </p:nvSpPr>
        <p:spPr/>
        <p:txBody>
          <a:bodyPr/>
          <a:lstStyle/>
          <a:p>
            <a:fld id="{49181F75-9768-7D40-94F3-547C98044943}" type="slidenum">
              <a:rPr lang="en-US" smtClean="0"/>
              <a:t>‹#›</a:t>
            </a:fld>
            <a:endParaRPr lang="en-US"/>
          </a:p>
        </p:txBody>
      </p:sp>
    </p:spTree>
    <p:extLst>
      <p:ext uri="{BB962C8B-B14F-4D97-AF65-F5344CB8AC3E}">
        <p14:creationId xmlns:p14="http://schemas.microsoft.com/office/powerpoint/2010/main" val="417678427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9F8BFED-D0C7-350E-A84F-C920B4E79388}"/>
              </a:ext>
            </a:extLst>
          </p:cNvPr>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a:extLst>
              <a:ext uri="{FF2B5EF4-FFF2-40B4-BE49-F238E27FC236}">
                <a16:creationId xmlns:a16="http://schemas.microsoft.com/office/drawing/2014/main" id="{B6E428F4-AEDD-670E-7E00-3D271D53722E}"/>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AEB25944-E7AC-BBBE-25CA-96702ABE61C8}"/>
              </a:ext>
            </a:extLst>
          </p:cNvPr>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82000"/>
                  </a:schemeClr>
                </a:solidFill>
              </a:defRPr>
            </a:lvl1pPr>
          </a:lstStyle>
          <a:p>
            <a:fld id="{3515E4AD-7FF4-5A48-8876-8F9E29FFFBF1}" type="datetimeFigureOut">
              <a:rPr lang="en-US" smtClean="0"/>
              <a:t>6/20/26</a:t>
            </a:fld>
            <a:endParaRPr lang="en-US"/>
          </a:p>
        </p:txBody>
      </p:sp>
      <p:sp>
        <p:nvSpPr>
          <p:cNvPr id="5" name="Footer Placeholder 4">
            <a:extLst>
              <a:ext uri="{FF2B5EF4-FFF2-40B4-BE49-F238E27FC236}">
                <a16:creationId xmlns:a16="http://schemas.microsoft.com/office/drawing/2014/main" id="{947B8CC7-7966-5ECE-CB6E-51CE87381EC5}"/>
              </a:ext>
            </a:extLst>
          </p:cNvPr>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10880B71-79E0-7A76-A00D-F07B5DB4D471}"/>
              </a:ext>
            </a:extLst>
          </p:cNvPr>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82000"/>
                  </a:schemeClr>
                </a:solidFill>
              </a:defRPr>
            </a:lvl1pPr>
          </a:lstStyle>
          <a:p>
            <a:fld id="{49181F75-9768-7D40-94F3-547C98044943}" type="slidenum">
              <a:rPr lang="en-US" smtClean="0"/>
              <a:t>‹#›</a:t>
            </a:fld>
            <a:endParaRPr lang="en-US"/>
          </a:p>
        </p:txBody>
      </p:sp>
    </p:spTree>
    <p:extLst>
      <p:ext uri="{BB962C8B-B14F-4D97-AF65-F5344CB8AC3E}">
        <p14:creationId xmlns:p14="http://schemas.microsoft.com/office/powerpoint/2010/main" val="2034805138"/>
      </p:ext>
    </p:extLst>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17DBC499-BB6B-469F-B6F4-DA32E67820DA}" type="datetimeFigureOut">
              <a:rPr lang="en-GB" smtClean="0"/>
              <a:t>20/06/2026</a:t>
            </a:fld>
            <a:endParaRPr lang="en-GB"/>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EDD98465-F6FE-4455-8C79-6416FB59A007}" type="slidenum">
              <a:rPr lang="en-GB" smtClean="0"/>
              <a:t>‹#›</a:t>
            </a:fld>
            <a:endParaRPr lang="en-GB"/>
          </a:p>
        </p:txBody>
      </p:sp>
    </p:spTree>
    <p:extLst>
      <p:ext uri="{BB962C8B-B14F-4D97-AF65-F5344CB8AC3E}">
        <p14:creationId xmlns:p14="http://schemas.microsoft.com/office/powerpoint/2010/main" val="2580245387"/>
      </p:ext>
    </p:extLst>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2" Type="http://schemas.openxmlformats.org/officeDocument/2006/relationships/image" Target="../media/image14.sv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4.xml"/><Relationship Id="rId5" Type="http://schemas.openxmlformats.org/officeDocument/2006/relationships/hyperlink" Target="https://www.stpetersmedicalcentre.co.uk/patient-participation-group" TargetMode="External"/><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descr="A large lighted sign in a room&#10;&#10;Description automatically generated">
            <a:extLst>
              <a:ext uri="{FF2B5EF4-FFF2-40B4-BE49-F238E27FC236}">
                <a16:creationId xmlns:a16="http://schemas.microsoft.com/office/drawing/2014/main" id="{22F6A96C-BF43-E325-CD17-85A789C61C91}"/>
              </a:ext>
            </a:extLst>
          </p:cNvPr>
          <p:cNvPicPr>
            <a:picLocks noChangeAspect="1"/>
          </p:cNvPicPr>
          <p:nvPr/>
        </p:nvPicPr>
        <p:blipFill>
          <a:blip r:embed="rId2" cstate="screen">
            <a:extLst>
              <a:ext uri="{28A0092B-C50C-407E-A947-70E740481C1C}">
                <a14:useLocalDpi xmlns:a14="http://schemas.microsoft.com/office/drawing/2010/main"/>
              </a:ext>
            </a:extLst>
          </a:blip>
          <a:srcRect/>
          <a:stretch/>
        </p:blipFill>
        <p:spPr>
          <a:xfrm>
            <a:off x="-2585" y="857250"/>
            <a:ext cx="9146585" cy="5159809"/>
          </a:xfrm>
          <a:prstGeom prst="rect">
            <a:avLst/>
          </a:prstGeom>
        </p:spPr>
      </p:pic>
      <p:sp>
        <p:nvSpPr>
          <p:cNvPr id="9" name="Rectangle 8">
            <a:extLst>
              <a:ext uri="{FF2B5EF4-FFF2-40B4-BE49-F238E27FC236}">
                <a16:creationId xmlns:a16="http://schemas.microsoft.com/office/drawing/2014/main" id="{4D60F200-5EB0-B223-2439-C96C67F0FEE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3442061" y="306757"/>
            <a:ext cx="2265657" cy="9154947"/>
          </a:xfrm>
          <a:prstGeom prst="rect">
            <a:avLst/>
          </a:prstGeom>
          <a:gradFill flip="none" rotWithShape="1">
            <a:gsLst>
              <a:gs pos="21000">
                <a:srgbClr val="000000">
                  <a:alpha val="62000"/>
                </a:srgbClr>
              </a:gs>
              <a:gs pos="100000">
                <a:srgbClr val="000000">
                  <a:alpha val="0"/>
                </a:srgb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prstClr val="white"/>
              </a:solidFill>
              <a:latin typeface="Aptos" panose="02110004020202020204"/>
            </a:endParaRPr>
          </a:p>
        </p:txBody>
      </p:sp>
      <p:sp>
        <p:nvSpPr>
          <p:cNvPr id="11" name="Rectangle 10">
            <a:extLst>
              <a:ext uri="{FF2B5EF4-FFF2-40B4-BE49-F238E27FC236}">
                <a16:creationId xmlns:a16="http://schemas.microsoft.com/office/drawing/2014/main" id="{A6567EA8-C72D-4B9B-D23F-6B2E9F9C9F4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2585" y="857250"/>
            <a:ext cx="2132552" cy="5159809"/>
          </a:xfrm>
          <a:prstGeom prst="rect">
            <a:avLst/>
          </a:prstGeom>
          <a:gradFill flip="none" rotWithShape="1">
            <a:gsLst>
              <a:gs pos="5000">
                <a:schemeClr val="accent2"/>
              </a:gs>
              <a:gs pos="49000">
                <a:schemeClr val="accent5">
                  <a:lumMod val="60000"/>
                  <a:lumOff val="40000"/>
                  <a:alpha val="0"/>
                </a:schemeClr>
              </a:gs>
            </a:gsLst>
            <a:lin ang="96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prstClr val="white"/>
              </a:solidFill>
              <a:latin typeface="Aptos" panose="02110004020202020204"/>
            </a:endParaRPr>
          </a:p>
        </p:txBody>
      </p:sp>
      <p:sp>
        <p:nvSpPr>
          <p:cNvPr id="13" name="Rectangle 12">
            <a:extLst>
              <a:ext uri="{FF2B5EF4-FFF2-40B4-BE49-F238E27FC236}">
                <a16:creationId xmlns:a16="http://schemas.microsoft.com/office/drawing/2014/main" id="{FEFBFA78-9360-1E01-5448-6D5AE0A3260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6779028" y="873552"/>
            <a:ext cx="2364647" cy="5143506"/>
          </a:xfrm>
          <a:prstGeom prst="rect">
            <a:avLst/>
          </a:prstGeom>
          <a:gradFill flip="none" rotWithShape="1">
            <a:gsLst>
              <a:gs pos="5000">
                <a:schemeClr val="accent5">
                  <a:alpha val="48000"/>
                </a:schemeClr>
              </a:gs>
              <a:gs pos="42000">
                <a:schemeClr val="accent5">
                  <a:alpha val="0"/>
                </a:schemeClr>
              </a:gs>
            </a:gsLst>
            <a:lin ang="18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prstClr val="white"/>
              </a:solidFill>
              <a:latin typeface="Aptos" panose="02110004020202020204"/>
            </a:endParaRPr>
          </a:p>
        </p:txBody>
      </p:sp>
      <p:sp>
        <p:nvSpPr>
          <p:cNvPr id="15" name="Rectangle 14">
            <a:extLst>
              <a:ext uri="{FF2B5EF4-FFF2-40B4-BE49-F238E27FC236}">
                <a16:creationId xmlns:a16="http://schemas.microsoft.com/office/drawing/2014/main" id="{1740453C-744F-DB3A-47EC-15EACE1DC1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2586" y="4823575"/>
            <a:ext cx="9149780" cy="1193483"/>
          </a:xfrm>
          <a:prstGeom prst="rect">
            <a:avLst/>
          </a:prstGeom>
          <a:gradFill flip="none" rotWithShape="1">
            <a:gsLst>
              <a:gs pos="0">
                <a:schemeClr val="accent2"/>
              </a:gs>
              <a:gs pos="49000">
                <a:schemeClr val="accent2">
                  <a:alpha val="0"/>
                </a:schemeClr>
              </a:gs>
            </a:gsLst>
            <a:lin ang="5880000" scaled="0"/>
            <a:tileRect/>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defTabSz="685800"/>
            <a:endParaRPr lang="en-US" sz="1350">
              <a:solidFill>
                <a:prstClr val="white"/>
              </a:solidFill>
              <a:latin typeface="Aptos" panose="02110004020202020204"/>
            </a:endParaRPr>
          </a:p>
        </p:txBody>
      </p:sp>
      <p:sp>
        <p:nvSpPr>
          <p:cNvPr id="17" name="Rectangle 16">
            <a:extLst>
              <a:ext uri="{FF2B5EF4-FFF2-40B4-BE49-F238E27FC236}">
                <a16:creationId xmlns:a16="http://schemas.microsoft.com/office/drawing/2014/main" id="{B6924B03-77BD-EAE3-2854-43363FF8E6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88447" y="2525947"/>
            <a:ext cx="2900080" cy="4082144"/>
          </a:xfrm>
          <a:prstGeom prst="rect">
            <a:avLst/>
          </a:prstGeom>
          <a:gradFill flip="none" rotWithShape="1">
            <a:gsLst>
              <a:gs pos="0">
                <a:schemeClr val="accent5"/>
              </a:gs>
              <a:gs pos="54000">
                <a:schemeClr val="accent5">
                  <a:lumMod val="60000"/>
                  <a:lumOff val="40000"/>
                  <a:alpha val="0"/>
                </a:scheme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prstClr val="white"/>
              </a:solidFill>
              <a:latin typeface="Aptos" panose="02110004020202020204"/>
            </a:endParaRPr>
          </a:p>
        </p:txBody>
      </p:sp>
      <p:sp>
        <p:nvSpPr>
          <p:cNvPr id="3" name="Subtitle 2">
            <a:extLst>
              <a:ext uri="{FF2B5EF4-FFF2-40B4-BE49-F238E27FC236}">
                <a16:creationId xmlns:a16="http://schemas.microsoft.com/office/drawing/2014/main" id="{A48C3684-F05B-2DAA-250C-B48B725B3DAF}"/>
              </a:ext>
            </a:extLst>
          </p:cNvPr>
          <p:cNvSpPr>
            <a:spLocks noGrp="1"/>
          </p:cNvSpPr>
          <p:nvPr>
            <p:ph type="subTitle" idx="1"/>
          </p:nvPr>
        </p:nvSpPr>
        <p:spPr>
          <a:xfrm>
            <a:off x="1371600" y="5160651"/>
            <a:ext cx="6943725" cy="463859"/>
          </a:xfrm>
        </p:spPr>
        <p:txBody>
          <a:bodyPr>
            <a:noAutofit/>
          </a:bodyPr>
          <a:lstStyle/>
          <a:p>
            <a:pPr algn="l"/>
            <a:r>
              <a:rPr lang="en-US" sz="2400" dirty="0">
                <a:solidFill>
                  <a:srgbClr val="FFFFFF"/>
                </a:solidFill>
              </a:rPr>
              <a:t>St Peter’s Patient Participation Group (PPG)</a:t>
            </a:r>
          </a:p>
        </p:txBody>
      </p:sp>
    </p:spTree>
    <p:extLst>
      <p:ext uri="{BB962C8B-B14F-4D97-AF65-F5344CB8AC3E}">
        <p14:creationId xmlns:p14="http://schemas.microsoft.com/office/powerpoint/2010/main" val="303851722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9" name="Rectangle 18">
            <a:extLst>
              <a:ext uri="{FF2B5EF4-FFF2-40B4-BE49-F238E27FC236}">
                <a16:creationId xmlns:a16="http://schemas.microsoft.com/office/drawing/2014/main" id="{45D37F4E-DDB4-456B-97E0-9937730A03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2" name="Title 1">
            <a:extLst>
              <a:ext uri="{FF2B5EF4-FFF2-40B4-BE49-F238E27FC236}">
                <a16:creationId xmlns:a16="http://schemas.microsoft.com/office/drawing/2014/main" id="{C2C0263E-3952-9FD2-C58D-ACED94B0E9FB}"/>
              </a:ext>
            </a:extLst>
          </p:cNvPr>
          <p:cNvSpPr>
            <a:spLocks noGrp="1"/>
          </p:cNvSpPr>
          <p:nvPr>
            <p:ph type="title"/>
          </p:nvPr>
        </p:nvSpPr>
        <p:spPr>
          <a:xfrm>
            <a:off x="429369" y="238539"/>
            <a:ext cx="8263890" cy="1434415"/>
          </a:xfrm>
        </p:spPr>
        <p:txBody>
          <a:bodyPr vert="horz" lIns="91440" tIns="45720" rIns="91440" bIns="45720" rtlCol="0" anchor="b">
            <a:normAutofit/>
          </a:bodyPr>
          <a:lstStyle/>
          <a:p>
            <a:pPr defTabSz="914400"/>
            <a:r>
              <a:rPr lang="en-US" sz="4700"/>
              <a:t>New GP starting soon!</a:t>
            </a:r>
          </a:p>
        </p:txBody>
      </p:sp>
      <p:sp>
        <p:nvSpPr>
          <p:cNvPr id="21" name="sketchy line">
            <a:extLst>
              <a:ext uri="{FF2B5EF4-FFF2-40B4-BE49-F238E27FC236}">
                <a16:creationId xmlns:a16="http://schemas.microsoft.com/office/drawing/2014/main" id="{B2DD41CD-8F47-4F56-AD12-4E2FF76969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9369" y="1681544"/>
            <a:ext cx="8229600" cy="18288"/>
          </a:xfrm>
          <a:custGeom>
            <a:avLst/>
            <a:gdLst>
              <a:gd name="csX0" fmla="*/ 0 w 8229600"/>
              <a:gd name="csY0" fmla="*/ 0 h 18288"/>
              <a:gd name="csX1" fmla="*/ 521208 w 8229600"/>
              <a:gd name="csY1" fmla="*/ 0 h 18288"/>
              <a:gd name="csX2" fmla="*/ 1371600 w 8229600"/>
              <a:gd name="csY2" fmla="*/ 0 h 18288"/>
              <a:gd name="csX3" fmla="*/ 2221992 w 8229600"/>
              <a:gd name="csY3" fmla="*/ 0 h 18288"/>
              <a:gd name="csX4" fmla="*/ 3072384 w 8229600"/>
              <a:gd name="csY4" fmla="*/ 0 h 18288"/>
              <a:gd name="csX5" fmla="*/ 3511296 w 8229600"/>
              <a:gd name="csY5" fmla="*/ 0 h 18288"/>
              <a:gd name="csX6" fmla="*/ 4114800 w 8229600"/>
              <a:gd name="csY6" fmla="*/ 0 h 18288"/>
              <a:gd name="csX7" fmla="*/ 4553712 w 8229600"/>
              <a:gd name="csY7" fmla="*/ 0 h 18288"/>
              <a:gd name="csX8" fmla="*/ 5239512 w 8229600"/>
              <a:gd name="csY8" fmla="*/ 0 h 18288"/>
              <a:gd name="csX9" fmla="*/ 5843016 w 8229600"/>
              <a:gd name="csY9" fmla="*/ 0 h 18288"/>
              <a:gd name="csX10" fmla="*/ 6611112 w 8229600"/>
              <a:gd name="csY10" fmla="*/ 0 h 18288"/>
              <a:gd name="csX11" fmla="*/ 7461504 w 8229600"/>
              <a:gd name="csY11" fmla="*/ 0 h 18288"/>
              <a:gd name="csX12" fmla="*/ 8229600 w 8229600"/>
              <a:gd name="csY12" fmla="*/ 0 h 18288"/>
              <a:gd name="csX13" fmla="*/ 8229600 w 8229600"/>
              <a:gd name="csY13" fmla="*/ 18288 h 18288"/>
              <a:gd name="csX14" fmla="*/ 7461504 w 8229600"/>
              <a:gd name="csY14" fmla="*/ 18288 h 18288"/>
              <a:gd name="csX15" fmla="*/ 6940296 w 8229600"/>
              <a:gd name="csY15" fmla="*/ 18288 h 18288"/>
              <a:gd name="csX16" fmla="*/ 6419088 w 8229600"/>
              <a:gd name="csY16" fmla="*/ 18288 h 18288"/>
              <a:gd name="csX17" fmla="*/ 5650992 w 8229600"/>
              <a:gd name="csY17" fmla="*/ 18288 h 18288"/>
              <a:gd name="csX18" fmla="*/ 5129784 w 8229600"/>
              <a:gd name="csY18" fmla="*/ 18288 h 18288"/>
              <a:gd name="csX19" fmla="*/ 4690872 w 8229600"/>
              <a:gd name="csY19" fmla="*/ 18288 h 18288"/>
              <a:gd name="csX20" fmla="*/ 4087368 w 8229600"/>
              <a:gd name="csY20" fmla="*/ 18288 h 18288"/>
              <a:gd name="csX21" fmla="*/ 3401568 w 8229600"/>
              <a:gd name="csY21" fmla="*/ 18288 h 18288"/>
              <a:gd name="csX22" fmla="*/ 2798064 w 8229600"/>
              <a:gd name="csY22" fmla="*/ 18288 h 18288"/>
              <a:gd name="csX23" fmla="*/ 2276856 w 8229600"/>
              <a:gd name="csY23" fmla="*/ 18288 h 18288"/>
              <a:gd name="csX24" fmla="*/ 1426464 w 8229600"/>
              <a:gd name="csY24" fmla="*/ 18288 h 18288"/>
              <a:gd name="csX25" fmla="*/ 740664 w 8229600"/>
              <a:gd name="csY25" fmla="*/ 18288 h 18288"/>
              <a:gd name="csX26" fmla="*/ 0 w 8229600"/>
              <a:gd name="csY26" fmla="*/ 18288 h 18288"/>
              <a:gd name="csX27" fmla="*/ 0 w 8229600"/>
              <a:gd name="csY27" fmla="*/ 0 h 1828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 ang="0">
                <a:pos x="csX17" y="csY17"/>
              </a:cxn>
              <a:cxn ang="0">
                <a:pos x="csX18" y="csY18"/>
              </a:cxn>
              <a:cxn ang="0">
                <a:pos x="csX19" y="csY19"/>
              </a:cxn>
              <a:cxn ang="0">
                <a:pos x="csX20" y="csY20"/>
              </a:cxn>
              <a:cxn ang="0">
                <a:pos x="csX21" y="csY21"/>
              </a:cxn>
              <a:cxn ang="0">
                <a:pos x="csX22" y="csY22"/>
              </a:cxn>
              <a:cxn ang="0">
                <a:pos x="csX23" y="csY23"/>
              </a:cxn>
              <a:cxn ang="0">
                <a:pos x="csX24" y="csY24"/>
              </a:cxn>
              <a:cxn ang="0">
                <a:pos x="csX25" y="csY25"/>
              </a:cxn>
              <a:cxn ang="0">
                <a:pos x="csX26" y="csY26"/>
              </a:cxn>
              <a:cxn ang="0">
                <a:pos x="csX27" y="csY27"/>
              </a:cxn>
            </a:cxnLst>
            <a:rect l="l" t="t" r="r" b="b"/>
            <a:pathLst>
              <a:path w="8229600" h="18288" fill="none" extrusionOk="0">
                <a:moveTo>
                  <a:pt x="0" y="0"/>
                </a:moveTo>
                <a:cubicBezTo>
                  <a:pt x="227594" y="-4267"/>
                  <a:pt x="329693" y="13251"/>
                  <a:pt x="521208" y="0"/>
                </a:cubicBezTo>
                <a:cubicBezTo>
                  <a:pt x="712723" y="-13251"/>
                  <a:pt x="1137373" y="-13618"/>
                  <a:pt x="1371600" y="0"/>
                </a:cubicBezTo>
                <a:cubicBezTo>
                  <a:pt x="1605827" y="13618"/>
                  <a:pt x="1975382" y="-27374"/>
                  <a:pt x="2221992" y="0"/>
                </a:cubicBezTo>
                <a:cubicBezTo>
                  <a:pt x="2468602" y="27374"/>
                  <a:pt x="2863316" y="-20517"/>
                  <a:pt x="3072384" y="0"/>
                </a:cubicBezTo>
                <a:cubicBezTo>
                  <a:pt x="3281452" y="20517"/>
                  <a:pt x="3331438" y="10793"/>
                  <a:pt x="3511296" y="0"/>
                </a:cubicBezTo>
                <a:cubicBezTo>
                  <a:pt x="3691154" y="-10793"/>
                  <a:pt x="3906405" y="-29737"/>
                  <a:pt x="4114800" y="0"/>
                </a:cubicBezTo>
                <a:cubicBezTo>
                  <a:pt x="4323195" y="29737"/>
                  <a:pt x="4428852" y="-2234"/>
                  <a:pt x="4553712" y="0"/>
                </a:cubicBezTo>
                <a:cubicBezTo>
                  <a:pt x="4678572" y="2234"/>
                  <a:pt x="5065629" y="29368"/>
                  <a:pt x="5239512" y="0"/>
                </a:cubicBezTo>
                <a:cubicBezTo>
                  <a:pt x="5413395" y="-29368"/>
                  <a:pt x="5703888" y="11839"/>
                  <a:pt x="5843016" y="0"/>
                </a:cubicBezTo>
                <a:cubicBezTo>
                  <a:pt x="5982144" y="-11839"/>
                  <a:pt x="6260765" y="24719"/>
                  <a:pt x="6611112" y="0"/>
                </a:cubicBezTo>
                <a:cubicBezTo>
                  <a:pt x="6961459" y="-24719"/>
                  <a:pt x="7228293" y="32959"/>
                  <a:pt x="7461504" y="0"/>
                </a:cubicBezTo>
                <a:cubicBezTo>
                  <a:pt x="7694715" y="-32959"/>
                  <a:pt x="7990029" y="-3422"/>
                  <a:pt x="8229600" y="0"/>
                </a:cubicBezTo>
                <a:cubicBezTo>
                  <a:pt x="8228940" y="5812"/>
                  <a:pt x="8229447" y="9773"/>
                  <a:pt x="8229600" y="18288"/>
                </a:cubicBezTo>
                <a:cubicBezTo>
                  <a:pt x="7940706" y="-9293"/>
                  <a:pt x="7792584" y="-16009"/>
                  <a:pt x="7461504" y="18288"/>
                </a:cubicBezTo>
                <a:cubicBezTo>
                  <a:pt x="7130424" y="52585"/>
                  <a:pt x="7080072" y="43845"/>
                  <a:pt x="6940296" y="18288"/>
                </a:cubicBezTo>
                <a:cubicBezTo>
                  <a:pt x="6800520" y="-7269"/>
                  <a:pt x="6672872" y="26671"/>
                  <a:pt x="6419088" y="18288"/>
                </a:cubicBezTo>
                <a:cubicBezTo>
                  <a:pt x="6165304" y="9905"/>
                  <a:pt x="5869721" y="4987"/>
                  <a:pt x="5650992" y="18288"/>
                </a:cubicBezTo>
                <a:cubicBezTo>
                  <a:pt x="5432263" y="31589"/>
                  <a:pt x="5308310" y="3023"/>
                  <a:pt x="5129784" y="18288"/>
                </a:cubicBezTo>
                <a:cubicBezTo>
                  <a:pt x="4951258" y="33553"/>
                  <a:pt x="4799696" y="15357"/>
                  <a:pt x="4690872" y="18288"/>
                </a:cubicBezTo>
                <a:cubicBezTo>
                  <a:pt x="4582048" y="21219"/>
                  <a:pt x="4311124" y="-7836"/>
                  <a:pt x="4087368" y="18288"/>
                </a:cubicBezTo>
                <a:cubicBezTo>
                  <a:pt x="3863612" y="44412"/>
                  <a:pt x="3730288" y="13374"/>
                  <a:pt x="3401568" y="18288"/>
                </a:cubicBezTo>
                <a:cubicBezTo>
                  <a:pt x="3072848" y="23202"/>
                  <a:pt x="3020684" y="32425"/>
                  <a:pt x="2798064" y="18288"/>
                </a:cubicBezTo>
                <a:cubicBezTo>
                  <a:pt x="2575444" y="4151"/>
                  <a:pt x="2440915" y="-7352"/>
                  <a:pt x="2276856" y="18288"/>
                </a:cubicBezTo>
                <a:cubicBezTo>
                  <a:pt x="2112797" y="43928"/>
                  <a:pt x="1726502" y="-9560"/>
                  <a:pt x="1426464" y="18288"/>
                </a:cubicBezTo>
                <a:cubicBezTo>
                  <a:pt x="1126426" y="46136"/>
                  <a:pt x="992925" y="21016"/>
                  <a:pt x="740664" y="18288"/>
                </a:cubicBezTo>
                <a:cubicBezTo>
                  <a:pt x="488403" y="15560"/>
                  <a:pt x="195650" y="-16061"/>
                  <a:pt x="0" y="18288"/>
                </a:cubicBezTo>
                <a:cubicBezTo>
                  <a:pt x="348" y="9455"/>
                  <a:pt x="654" y="3983"/>
                  <a:pt x="0" y="0"/>
                </a:cubicBezTo>
                <a:close/>
              </a:path>
              <a:path w="8229600" h="18288" stroke="0" extrusionOk="0">
                <a:moveTo>
                  <a:pt x="0" y="0"/>
                </a:moveTo>
                <a:cubicBezTo>
                  <a:pt x="259263" y="-9445"/>
                  <a:pt x="404731" y="4427"/>
                  <a:pt x="521208" y="0"/>
                </a:cubicBezTo>
                <a:cubicBezTo>
                  <a:pt x="637685" y="-4427"/>
                  <a:pt x="839187" y="564"/>
                  <a:pt x="960120" y="0"/>
                </a:cubicBezTo>
                <a:cubicBezTo>
                  <a:pt x="1081053" y="-564"/>
                  <a:pt x="1313469" y="-16481"/>
                  <a:pt x="1481328" y="0"/>
                </a:cubicBezTo>
                <a:cubicBezTo>
                  <a:pt x="1649187" y="16481"/>
                  <a:pt x="1885247" y="26161"/>
                  <a:pt x="2167128" y="0"/>
                </a:cubicBezTo>
                <a:cubicBezTo>
                  <a:pt x="2449009" y="-26161"/>
                  <a:pt x="2761875" y="-22202"/>
                  <a:pt x="2935224" y="0"/>
                </a:cubicBezTo>
                <a:cubicBezTo>
                  <a:pt x="3108573" y="22202"/>
                  <a:pt x="3540687" y="-2863"/>
                  <a:pt x="3785616" y="0"/>
                </a:cubicBezTo>
                <a:cubicBezTo>
                  <a:pt x="4030545" y="2863"/>
                  <a:pt x="4280774" y="-12442"/>
                  <a:pt x="4636008" y="0"/>
                </a:cubicBezTo>
                <a:cubicBezTo>
                  <a:pt x="4991242" y="12442"/>
                  <a:pt x="5025483" y="16914"/>
                  <a:pt x="5239512" y="0"/>
                </a:cubicBezTo>
                <a:cubicBezTo>
                  <a:pt x="5453541" y="-16914"/>
                  <a:pt x="5754008" y="16592"/>
                  <a:pt x="6007608" y="0"/>
                </a:cubicBezTo>
                <a:cubicBezTo>
                  <a:pt x="6261208" y="-16592"/>
                  <a:pt x="6407957" y="-11909"/>
                  <a:pt x="6693408" y="0"/>
                </a:cubicBezTo>
                <a:cubicBezTo>
                  <a:pt x="6978859" y="11909"/>
                  <a:pt x="7015437" y="-20890"/>
                  <a:pt x="7296912" y="0"/>
                </a:cubicBezTo>
                <a:cubicBezTo>
                  <a:pt x="7578387" y="20890"/>
                  <a:pt x="7859622" y="46406"/>
                  <a:pt x="8229600" y="0"/>
                </a:cubicBezTo>
                <a:cubicBezTo>
                  <a:pt x="8230508" y="6337"/>
                  <a:pt x="8228722" y="11778"/>
                  <a:pt x="8229600" y="18288"/>
                </a:cubicBezTo>
                <a:cubicBezTo>
                  <a:pt x="8075287" y="35054"/>
                  <a:pt x="7821366" y="21850"/>
                  <a:pt x="7626096" y="18288"/>
                </a:cubicBezTo>
                <a:cubicBezTo>
                  <a:pt x="7430826" y="14726"/>
                  <a:pt x="7320004" y="-9669"/>
                  <a:pt x="7022592" y="18288"/>
                </a:cubicBezTo>
                <a:cubicBezTo>
                  <a:pt x="6725180" y="46245"/>
                  <a:pt x="6348804" y="-14025"/>
                  <a:pt x="6172200" y="18288"/>
                </a:cubicBezTo>
                <a:cubicBezTo>
                  <a:pt x="5995596" y="50601"/>
                  <a:pt x="5788102" y="22890"/>
                  <a:pt x="5650992" y="18288"/>
                </a:cubicBezTo>
                <a:cubicBezTo>
                  <a:pt x="5513882" y="13686"/>
                  <a:pt x="5198399" y="29121"/>
                  <a:pt x="4882896" y="18288"/>
                </a:cubicBezTo>
                <a:cubicBezTo>
                  <a:pt x="4567393" y="7455"/>
                  <a:pt x="4557008" y="26965"/>
                  <a:pt x="4443984" y="18288"/>
                </a:cubicBezTo>
                <a:cubicBezTo>
                  <a:pt x="4330960" y="9611"/>
                  <a:pt x="4061674" y="28891"/>
                  <a:pt x="3758184" y="18288"/>
                </a:cubicBezTo>
                <a:cubicBezTo>
                  <a:pt x="3454694" y="7685"/>
                  <a:pt x="3380392" y="19119"/>
                  <a:pt x="3236976" y="18288"/>
                </a:cubicBezTo>
                <a:cubicBezTo>
                  <a:pt x="3093560" y="17457"/>
                  <a:pt x="2632116" y="37607"/>
                  <a:pt x="2386584" y="18288"/>
                </a:cubicBezTo>
                <a:cubicBezTo>
                  <a:pt x="2141052" y="-1031"/>
                  <a:pt x="2110884" y="28777"/>
                  <a:pt x="1947672" y="18288"/>
                </a:cubicBezTo>
                <a:cubicBezTo>
                  <a:pt x="1784460" y="7799"/>
                  <a:pt x="1535467" y="461"/>
                  <a:pt x="1261872" y="18288"/>
                </a:cubicBezTo>
                <a:cubicBezTo>
                  <a:pt x="988277" y="36115"/>
                  <a:pt x="1021096" y="10375"/>
                  <a:pt x="822960" y="18288"/>
                </a:cubicBezTo>
                <a:cubicBezTo>
                  <a:pt x="624824" y="26201"/>
                  <a:pt x="298309" y="1283"/>
                  <a:pt x="0" y="18288"/>
                </a:cubicBezTo>
                <a:cubicBezTo>
                  <a:pt x="-633" y="12278"/>
                  <a:pt x="-757" y="5867"/>
                  <a:pt x="0" y="0"/>
                </a:cubicBezTo>
                <a:close/>
              </a:path>
            </a:pathLst>
          </a:custGeom>
          <a:solidFill>
            <a:schemeClr val="accent2">
              <a:alpha val="75000"/>
            </a:schemeClr>
          </a:solidFill>
          <a:ln w="44450" cap="rnd">
            <a:solidFill>
              <a:schemeClr val="accent2">
                <a:alpha val="75000"/>
              </a:schemeClr>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4" name="Content Placeholder 3">
            <a:extLst>
              <a:ext uri="{FF2B5EF4-FFF2-40B4-BE49-F238E27FC236}">
                <a16:creationId xmlns:a16="http://schemas.microsoft.com/office/drawing/2014/main" id="{0DB80642-333D-4E3F-0E1D-E3E071C58E75}"/>
              </a:ext>
            </a:extLst>
          </p:cNvPr>
          <p:cNvSpPr>
            <a:spLocks noGrp="1"/>
          </p:cNvSpPr>
          <p:nvPr>
            <p:ph sz="half" idx="2"/>
          </p:nvPr>
        </p:nvSpPr>
        <p:spPr>
          <a:xfrm>
            <a:off x="429369" y="2071316"/>
            <a:ext cx="5035164" cy="4119172"/>
          </a:xfrm>
        </p:spPr>
        <p:txBody>
          <a:bodyPr vert="horz" lIns="91440" tIns="45720" rIns="91440" bIns="45720" rtlCol="0" anchor="t">
            <a:normAutofit/>
          </a:bodyPr>
          <a:lstStyle/>
          <a:p>
            <a:pPr indent="-228600" defTabSz="914400"/>
            <a:r>
              <a:rPr lang="en-US" sz="1900" dirty="0"/>
              <a:t>Dr Yousif Sahib will be covering for Dr Jarvis while she is on </a:t>
            </a:r>
            <a:r>
              <a:rPr lang="en-US" sz="1900"/>
              <a:t>sabbatical</a:t>
            </a:r>
            <a:r>
              <a:rPr lang="en-US" sz="1900" dirty="0"/>
              <a:t> for 4 months from July </a:t>
            </a:r>
          </a:p>
          <a:p>
            <a:pPr indent="-228600" defTabSz="914400"/>
            <a:r>
              <a:rPr lang="en-US" sz="1900"/>
              <a:t>Dr Sahib graduated from the Royal College of Surgeons Ireland, MUB in 2016. He has worked in the Middle East and Ireland before coming to the UK in 2018 and doing several ENT jobs across England before moving to Brighton in 2022, when he swapped to GP training. Most recently he has been working in Mile Oak </a:t>
            </a:r>
          </a:p>
          <a:p>
            <a:pPr indent="-228600" defTabSz="914400"/>
            <a:r>
              <a:rPr lang="en-US" sz="1900"/>
              <a:t>Dr Sahib enjoys playing several instruments, playing badminton, and going to the gym when he's out of the office.</a:t>
            </a:r>
          </a:p>
        </p:txBody>
      </p:sp>
      <p:pic>
        <p:nvPicPr>
          <p:cNvPr id="6" name="Content Placeholder 5">
            <a:extLst>
              <a:ext uri="{FF2B5EF4-FFF2-40B4-BE49-F238E27FC236}">
                <a16:creationId xmlns:a16="http://schemas.microsoft.com/office/drawing/2014/main" id="{F3B077B5-BAC6-3940-B60C-52035BF646E7}"/>
              </a:ext>
            </a:extLst>
          </p:cNvPr>
          <p:cNvPicPr>
            <a:picLocks noGrp="1" noChangeAspect="1"/>
          </p:cNvPicPr>
          <p:nvPr>
            <p:ph sz="half" idx="1"/>
          </p:nvPr>
        </p:nvPicPr>
        <p:blipFill>
          <a:blip r:embed="rId2"/>
          <a:srcRect l="13472" r="14375" b="1"/>
          <a:stretch>
            <a:fillRect/>
          </a:stretch>
        </p:blipFill>
        <p:spPr>
          <a:xfrm>
            <a:off x="5756743" y="2093976"/>
            <a:ext cx="2955798" cy="4096512"/>
          </a:xfrm>
          <a:prstGeom prst="rect">
            <a:avLst/>
          </a:prstGeom>
        </p:spPr>
      </p:pic>
    </p:spTree>
    <p:extLst>
      <p:ext uri="{BB962C8B-B14F-4D97-AF65-F5344CB8AC3E}">
        <p14:creationId xmlns:p14="http://schemas.microsoft.com/office/powerpoint/2010/main" val="375631561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45D37F4E-DDB4-456B-97E0-9937730A03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2" name="Title 1">
            <a:extLst>
              <a:ext uri="{FF2B5EF4-FFF2-40B4-BE49-F238E27FC236}">
                <a16:creationId xmlns:a16="http://schemas.microsoft.com/office/drawing/2014/main" id="{01904F30-9FAC-3096-BE6E-E8102838EAF6}"/>
              </a:ext>
            </a:extLst>
          </p:cNvPr>
          <p:cNvSpPr>
            <a:spLocks noGrp="1"/>
          </p:cNvSpPr>
          <p:nvPr>
            <p:ph type="title"/>
          </p:nvPr>
        </p:nvSpPr>
        <p:spPr>
          <a:xfrm>
            <a:off x="429369" y="238539"/>
            <a:ext cx="8263890" cy="1434415"/>
          </a:xfrm>
        </p:spPr>
        <p:txBody>
          <a:bodyPr vert="horz" lIns="91440" tIns="45720" rIns="91440" bIns="45720" rtlCol="0" anchor="b">
            <a:normAutofit/>
          </a:bodyPr>
          <a:lstStyle/>
          <a:p>
            <a:pPr defTabSz="914400"/>
            <a:r>
              <a:rPr lang="en-US" sz="4700"/>
              <a:t>New GP starting soon !</a:t>
            </a:r>
          </a:p>
        </p:txBody>
      </p:sp>
      <p:sp>
        <p:nvSpPr>
          <p:cNvPr id="13" name="sketchy line">
            <a:extLst>
              <a:ext uri="{FF2B5EF4-FFF2-40B4-BE49-F238E27FC236}">
                <a16:creationId xmlns:a16="http://schemas.microsoft.com/office/drawing/2014/main" id="{B2DD41CD-8F47-4F56-AD12-4E2FF76969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9369" y="1681544"/>
            <a:ext cx="8229600" cy="18288"/>
          </a:xfrm>
          <a:custGeom>
            <a:avLst/>
            <a:gdLst>
              <a:gd name="csX0" fmla="*/ 0 w 8229600"/>
              <a:gd name="csY0" fmla="*/ 0 h 18288"/>
              <a:gd name="csX1" fmla="*/ 521208 w 8229600"/>
              <a:gd name="csY1" fmla="*/ 0 h 18288"/>
              <a:gd name="csX2" fmla="*/ 1371600 w 8229600"/>
              <a:gd name="csY2" fmla="*/ 0 h 18288"/>
              <a:gd name="csX3" fmla="*/ 2221992 w 8229600"/>
              <a:gd name="csY3" fmla="*/ 0 h 18288"/>
              <a:gd name="csX4" fmla="*/ 3072384 w 8229600"/>
              <a:gd name="csY4" fmla="*/ 0 h 18288"/>
              <a:gd name="csX5" fmla="*/ 3511296 w 8229600"/>
              <a:gd name="csY5" fmla="*/ 0 h 18288"/>
              <a:gd name="csX6" fmla="*/ 4114800 w 8229600"/>
              <a:gd name="csY6" fmla="*/ 0 h 18288"/>
              <a:gd name="csX7" fmla="*/ 4553712 w 8229600"/>
              <a:gd name="csY7" fmla="*/ 0 h 18288"/>
              <a:gd name="csX8" fmla="*/ 5239512 w 8229600"/>
              <a:gd name="csY8" fmla="*/ 0 h 18288"/>
              <a:gd name="csX9" fmla="*/ 5843016 w 8229600"/>
              <a:gd name="csY9" fmla="*/ 0 h 18288"/>
              <a:gd name="csX10" fmla="*/ 6611112 w 8229600"/>
              <a:gd name="csY10" fmla="*/ 0 h 18288"/>
              <a:gd name="csX11" fmla="*/ 7461504 w 8229600"/>
              <a:gd name="csY11" fmla="*/ 0 h 18288"/>
              <a:gd name="csX12" fmla="*/ 8229600 w 8229600"/>
              <a:gd name="csY12" fmla="*/ 0 h 18288"/>
              <a:gd name="csX13" fmla="*/ 8229600 w 8229600"/>
              <a:gd name="csY13" fmla="*/ 18288 h 18288"/>
              <a:gd name="csX14" fmla="*/ 7461504 w 8229600"/>
              <a:gd name="csY14" fmla="*/ 18288 h 18288"/>
              <a:gd name="csX15" fmla="*/ 6940296 w 8229600"/>
              <a:gd name="csY15" fmla="*/ 18288 h 18288"/>
              <a:gd name="csX16" fmla="*/ 6419088 w 8229600"/>
              <a:gd name="csY16" fmla="*/ 18288 h 18288"/>
              <a:gd name="csX17" fmla="*/ 5650992 w 8229600"/>
              <a:gd name="csY17" fmla="*/ 18288 h 18288"/>
              <a:gd name="csX18" fmla="*/ 5129784 w 8229600"/>
              <a:gd name="csY18" fmla="*/ 18288 h 18288"/>
              <a:gd name="csX19" fmla="*/ 4690872 w 8229600"/>
              <a:gd name="csY19" fmla="*/ 18288 h 18288"/>
              <a:gd name="csX20" fmla="*/ 4087368 w 8229600"/>
              <a:gd name="csY20" fmla="*/ 18288 h 18288"/>
              <a:gd name="csX21" fmla="*/ 3401568 w 8229600"/>
              <a:gd name="csY21" fmla="*/ 18288 h 18288"/>
              <a:gd name="csX22" fmla="*/ 2798064 w 8229600"/>
              <a:gd name="csY22" fmla="*/ 18288 h 18288"/>
              <a:gd name="csX23" fmla="*/ 2276856 w 8229600"/>
              <a:gd name="csY23" fmla="*/ 18288 h 18288"/>
              <a:gd name="csX24" fmla="*/ 1426464 w 8229600"/>
              <a:gd name="csY24" fmla="*/ 18288 h 18288"/>
              <a:gd name="csX25" fmla="*/ 740664 w 8229600"/>
              <a:gd name="csY25" fmla="*/ 18288 h 18288"/>
              <a:gd name="csX26" fmla="*/ 0 w 8229600"/>
              <a:gd name="csY26" fmla="*/ 18288 h 18288"/>
              <a:gd name="csX27" fmla="*/ 0 w 8229600"/>
              <a:gd name="csY27" fmla="*/ 0 h 1828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 ang="0">
                <a:pos x="csX17" y="csY17"/>
              </a:cxn>
              <a:cxn ang="0">
                <a:pos x="csX18" y="csY18"/>
              </a:cxn>
              <a:cxn ang="0">
                <a:pos x="csX19" y="csY19"/>
              </a:cxn>
              <a:cxn ang="0">
                <a:pos x="csX20" y="csY20"/>
              </a:cxn>
              <a:cxn ang="0">
                <a:pos x="csX21" y="csY21"/>
              </a:cxn>
              <a:cxn ang="0">
                <a:pos x="csX22" y="csY22"/>
              </a:cxn>
              <a:cxn ang="0">
                <a:pos x="csX23" y="csY23"/>
              </a:cxn>
              <a:cxn ang="0">
                <a:pos x="csX24" y="csY24"/>
              </a:cxn>
              <a:cxn ang="0">
                <a:pos x="csX25" y="csY25"/>
              </a:cxn>
              <a:cxn ang="0">
                <a:pos x="csX26" y="csY26"/>
              </a:cxn>
              <a:cxn ang="0">
                <a:pos x="csX27" y="csY27"/>
              </a:cxn>
            </a:cxnLst>
            <a:rect l="l" t="t" r="r" b="b"/>
            <a:pathLst>
              <a:path w="8229600" h="18288" fill="none" extrusionOk="0">
                <a:moveTo>
                  <a:pt x="0" y="0"/>
                </a:moveTo>
                <a:cubicBezTo>
                  <a:pt x="227594" y="-4267"/>
                  <a:pt x="329693" y="13251"/>
                  <a:pt x="521208" y="0"/>
                </a:cubicBezTo>
                <a:cubicBezTo>
                  <a:pt x="712723" y="-13251"/>
                  <a:pt x="1137373" y="-13618"/>
                  <a:pt x="1371600" y="0"/>
                </a:cubicBezTo>
                <a:cubicBezTo>
                  <a:pt x="1605827" y="13618"/>
                  <a:pt x="1975382" y="-27374"/>
                  <a:pt x="2221992" y="0"/>
                </a:cubicBezTo>
                <a:cubicBezTo>
                  <a:pt x="2468602" y="27374"/>
                  <a:pt x="2863316" y="-20517"/>
                  <a:pt x="3072384" y="0"/>
                </a:cubicBezTo>
                <a:cubicBezTo>
                  <a:pt x="3281452" y="20517"/>
                  <a:pt x="3331438" y="10793"/>
                  <a:pt x="3511296" y="0"/>
                </a:cubicBezTo>
                <a:cubicBezTo>
                  <a:pt x="3691154" y="-10793"/>
                  <a:pt x="3906405" y="-29737"/>
                  <a:pt x="4114800" y="0"/>
                </a:cubicBezTo>
                <a:cubicBezTo>
                  <a:pt x="4323195" y="29737"/>
                  <a:pt x="4428852" y="-2234"/>
                  <a:pt x="4553712" y="0"/>
                </a:cubicBezTo>
                <a:cubicBezTo>
                  <a:pt x="4678572" y="2234"/>
                  <a:pt x="5065629" y="29368"/>
                  <a:pt x="5239512" y="0"/>
                </a:cubicBezTo>
                <a:cubicBezTo>
                  <a:pt x="5413395" y="-29368"/>
                  <a:pt x="5703888" y="11839"/>
                  <a:pt x="5843016" y="0"/>
                </a:cubicBezTo>
                <a:cubicBezTo>
                  <a:pt x="5982144" y="-11839"/>
                  <a:pt x="6260765" y="24719"/>
                  <a:pt x="6611112" y="0"/>
                </a:cubicBezTo>
                <a:cubicBezTo>
                  <a:pt x="6961459" y="-24719"/>
                  <a:pt x="7228293" y="32959"/>
                  <a:pt x="7461504" y="0"/>
                </a:cubicBezTo>
                <a:cubicBezTo>
                  <a:pt x="7694715" y="-32959"/>
                  <a:pt x="7990029" y="-3422"/>
                  <a:pt x="8229600" y="0"/>
                </a:cubicBezTo>
                <a:cubicBezTo>
                  <a:pt x="8228940" y="5812"/>
                  <a:pt x="8229447" y="9773"/>
                  <a:pt x="8229600" y="18288"/>
                </a:cubicBezTo>
                <a:cubicBezTo>
                  <a:pt x="7940706" y="-9293"/>
                  <a:pt x="7792584" y="-16009"/>
                  <a:pt x="7461504" y="18288"/>
                </a:cubicBezTo>
                <a:cubicBezTo>
                  <a:pt x="7130424" y="52585"/>
                  <a:pt x="7080072" y="43845"/>
                  <a:pt x="6940296" y="18288"/>
                </a:cubicBezTo>
                <a:cubicBezTo>
                  <a:pt x="6800520" y="-7269"/>
                  <a:pt x="6672872" y="26671"/>
                  <a:pt x="6419088" y="18288"/>
                </a:cubicBezTo>
                <a:cubicBezTo>
                  <a:pt x="6165304" y="9905"/>
                  <a:pt x="5869721" y="4987"/>
                  <a:pt x="5650992" y="18288"/>
                </a:cubicBezTo>
                <a:cubicBezTo>
                  <a:pt x="5432263" y="31589"/>
                  <a:pt x="5308310" y="3023"/>
                  <a:pt x="5129784" y="18288"/>
                </a:cubicBezTo>
                <a:cubicBezTo>
                  <a:pt x="4951258" y="33553"/>
                  <a:pt x="4799696" y="15357"/>
                  <a:pt x="4690872" y="18288"/>
                </a:cubicBezTo>
                <a:cubicBezTo>
                  <a:pt x="4582048" y="21219"/>
                  <a:pt x="4311124" y="-7836"/>
                  <a:pt x="4087368" y="18288"/>
                </a:cubicBezTo>
                <a:cubicBezTo>
                  <a:pt x="3863612" y="44412"/>
                  <a:pt x="3730288" y="13374"/>
                  <a:pt x="3401568" y="18288"/>
                </a:cubicBezTo>
                <a:cubicBezTo>
                  <a:pt x="3072848" y="23202"/>
                  <a:pt x="3020684" y="32425"/>
                  <a:pt x="2798064" y="18288"/>
                </a:cubicBezTo>
                <a:cubicBezTo>
                  <a:pt x="2575444" y="4151"/>
                  <a:pt x="2440915" y="-7352"/>
                  <a:pt x="2276856" y="18288"/>
                </a:cubicBezTo>
                <a:cubicBezTo>
                  <a:pt x="2112797" y="43928"/>
                  <a:pt x="1726502" y="-9560"/>
                  <a:pt x="1426464" y="18288"/>
                </a:cubicBezTo>
                <a:cubicBezTo>
                  <a:pt x="1126426" y="46136"/>
                  <a:pt x="992925" y="21016"/>
                  <a:pt x="740664" y="18288"/>
                </a:cubicBezTo>
                <a:cubicBezTo>
                  <a:pt x="488403" y="15560"/>
                  <a:pt x="195650" y="-16061"/>
                  <a:pt x="0" y="18288"/>
                </a:cubicBezTo>
                <a:cubicBezTo>
                  <a:pt x="348" y="9455"/>
                  <a:pt x="654" y="3983"/>
                  <a:pt x="0" y="0"/>
                </a:cubicBezTo>
                <a:close/>
              </a:path>
              <a:path w="8229600" h="18288" stroke="0" extrusionOk="0">
                <a:moveTo>
                  <a:pt x="0" y="0"/>
                </a:moveTo>
                <a:cubicBezTo>
                  <a:pt x="259263" y="-9445"/>
                  <a:pt x="404731" y="4427"/>
                  <a:pt x="521208" y="0"/>
                </a:cubicBezTo>
                <a:cubicBezTo>
                  <a:pt x="637685" y="-4427"/>
                  <a:pt x="839187" y="564"/>
                  <a:pt x="960120" y="0"/>
                </a:cubicBezTo>
                <a:cubicBezTo>
                  <a:pt x="1081053" y="-564"/>
                  <a:pt x="1313469" y="-16481"/>
                  <a:pt x="1481328" y="0"/>
                </a:cubicBezTo>
                <a:cubicBezTo>
                  <a:pt x="1649187" y="16481"/>
                  <a:pt x="1885247" y="26161"/>
                  <a:pt x="2167128" y="0"/>
                </a:cubicBezTo>
                <a:cubicBezTo>
                  <a:pt x="2449009" y="-26161"/>
                  <a:pt x="2761875" y="-22202"/>
                  <a:pt x="2935224" y="0"/>
                </a:cubicBezTo>
                <a:cubicBezTo>
                  <a:pt x="3108573" y="22202"/>
                  <a:pt x="3540687" y="-2863"/>
                  <a:pt x="3785616" y="0"/>
                </a:cubicBezTo>
                <a:cubicBezTo>
                  <a:pt x="4030545" y="2863"/>
                  <a:pt x="4280774" y="-12442"/>
                  <a:pt x="4636008" y="0"/>
                </a:cubicBezTo>
                <a:cubicBezTo>
                  <a:pt x="4991242" y="12442"/>
                  <a:pt x="5025483" y="16914"/>
                  <a:pt x="5239512" y="0"/>
                </a:cubicBezTo>
                <a:cubicBezTo>
                  <a:pt x="5453541" y="-16914"/>
                  <a:pt x="5754008" y="16592"/>
                  <a:pt x="6007608" y="0"/>
                </a:cubicBezTo>
                <a:cubicBezTo>
                  <a:pt x="6261208" y="-16592"/>
                  <a:pt x="6407957" y="-11909"/>
                  <a:pt x="6693408" y="0"/>
                </a:cubicBezTo>
                <a:cubicBezTo>
                  <a:pt x="6978859" y="11909"/>
                  <a:pt x="7015437" y="-20890"/>
                  <a:pt x="7296912" y="0"/>
                </a:cubicBezTo>
                <a:cubicBezTo>
                  <a:pt x="7578387" y="20890"/>
                  <a:pt x="7859622" y="46406"/>
                  <a:pt x="8229600" y="0"/>
                </a:cubicBezTo>
                <a:cubicBezTo>
                  <a:pt x="8230508" y="6337"/>
                  <a:pt x="8228722" y="11778"/>
                  <a:pt x="8229600" y="18288"/>
                </a:cubicBezTo>
                <a:cubicBezTo>
                  <a:pt x="8075287" y="35054"/>
                  <a:pt x="7821366" y="21850"/>
                  <a:pt x="7626096" y="18288"/>
                </a:cubicBezTo>
                <a:cubicBezTo>
                  <a:pt x="7430826" y="14726"/>
                  <a:pt x="7320004" y="-9669"/>
                  <a:pt x="7022592" y="18288"/>
                </a:cubicBezTo>
                <a:cubicBezTo>
                  <a:pt x="6725180" y="46245"/>
                  <a:pt x="6348804" y="-14025"/>
                  <a:pt x="6172200" y="18288"/>
                </a:cubicBezTo>
                <a:cubicBezTo>
                  <a:pt x="5995596" y="50601"/>
                  <a:pt x="5788102" y="22890"/>
                  <a:pt x="5650992" y="18288"/>
                </a:cubicBezTo>
                <a:cubicBezTo>
                  <a:pt x="5513882" y="13686"/>
                  <a:pt x="5198399" y="29121"/>
                  <a:pt x="4882896" y="18288"/>
                </a:cubicBezTo>
                <a:cubicBezTo>
                  <a:pt x="4567393" y="7455"/>
                  <a:pt x="4557008" y="26965"/>
                  <a:pt x="4443984" y="18288"/>
                </a:cubicBezTo>
                <a:cubicBezTo>
                  <a:pt x="4330960" y="9611"/>
                  <a:pt x="4061674" y="28891"/>
                  <a:pt x="3758184" y="18288"/>
                </a:cubicBezTo>
                <a:cubicBezTo>
                  <a:pt x="3454694" y="7685"/>
                  <a:pt x="3380392" y="19119"/>
                  <a:pt x="3236976" y="18288"/>
                </a:cubicBezTo>
                <a:cubicBezTo>
                  <a:pt x="3093560" y="17457"/>
                  <a:pt x="2632116" y="37607"/>
                  <a:pt x="2386584" y="18288"/>
                </a:cubicBezTo>
                <a:cubicBezTo>
                  <a:pt x="2141052" y="-1031"/>
                  <a:pt x="2110884" y="28777"/>
                  <a:pt x="1947672" y="18288"/>
                </a:cubicBezTo>
                <a:cubicBezTo>
                  <a:pt x="1784460" y="7799"/>
                  <a:pt x="1535467" y="461"/>
                  <a:pt x="1261872" y="18288"/>
                </a:cubicBezTo>
                <a:cubicBezTo>
                  <a:pt x="988277" y="36115"/>
                  <a:pt x="1021096" y="10375"/>
                  <a:pt x="822960" y="18288"/>
                </a:cubicBezTo>
                <a:cubicBezTo>
                  <a:pt x="624824" y="26201"/>
                  <a:pt x="298309" y="1283"/>
                  <a:pt x="0" y="18288"/>
                </a:cubicBezTo>
                <a:cubicBezTo>
                  <a:pt x="-633" y="12278"/>
                  <a:pt x="-757" y="5867"/>
                  <a:pt x="0" y="0"/>
                </a:cubicBezTo>
                <a:close/>
              </a:path>
            </a:pathLst>
          </a:custGeom>
          <a:solidFill>
            <a:schemeClr val="accent2">
              <a:alpha val="75000"/>
            </a:schemeClr>
          </a:solidFill>
          <a:ln w="44450" cap="rnd">
            <a:solidFill>
              <a:schemeClr val="accent2">
                <a:alpha val="75000"/>
              </a:schemeClr>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3" name="Content Placeholder 2">
            <a:extLst>
              <a:ext uri="{FF2B5EF4-FFF2-40B4-BE49-F238E27FC236}">
                <a16:creationId xmlns:a16="http://schemas.microsoft.com/office/drawing/2014/main" id="{1C103CF2-C0ED-8E4F-FA7B-00E14B5A7D06}"/>
              </a:ext>
            </a:extLst>
          </p:cNvPr>
          <p:cNvSpPr>
            <a:spLocks noGrp="1"/>
          </p:cNvSpPr>
          <p:nvPr>
            <p:ph sz="half" idx="1"/>
          </p:nvPr>
        </p:nvSpPr>
        <p:spPr>
          <a:xfrm>
            <a:off x="429369" y="2071316"/>
            <a:ext cx="5035164" cy="4119172"/>
          </a:xfrm>
        </p:spPr>
        <p:txBody>
          <a:bodyPr vert="horz" lIns="91440" tIns="45720" rIns="91440" bIns="45720" rtlCol="0" anchor="t">
            <a:normAutofit/>
          </a:bodyPr>
          <a:lstStyle/>
          <a:p>
            <a:pPr indent="-228600" defTabSz="914400"/>
            <a:r>
              <a:rPr lang="en-US" sz="1900"/>
              <a:t>Dr Sam Freeman will be starting at St Peter’s on 27</a:t>
            </a:r>
            <a:r>
              <a:rPr lang="en-US" sz="1900" baseline="30000"/>
              <a:t>th</a:t>
            </a:r>
            <a:r>
              <a:rPr lang="en-US" sz="1900"/>
              <a:t> July </a:t>
            </a:r>
          </a:p>
          <a:p>
            <a:pPr indent="-228600" defTabSz="914400"/>
            <a:r>
              <a:rPr lang="en-US" sz="1900"/>
              <a:t>Dr Freeman qualified as a doctor from University College London in 2017. He has worked in Mile Oak and Allied Medical Practice locally . Dr Freeman has an interest in IT and AI and has worked with the hospital on their electronic patient record</a:t>
            </a:r>
          </a:p>
          <a:p>
            <a:pPr indent="-228600" defTabSz="914400"/>
            <a:r>
              <a:rPr lang="en-US" sz="1900" dirty="0"/>
              <a:t>In his spare time he is a school governor, enjoys singing , scuba diving and hiking</a:t>
            </a:r>
          </a:p>
          <a:p>
            <a:pPr indent="-228600" defTabSz="914400"/>
            <a:endParaRPr lang="en-US" sz="1900"/>
          </a:p>
        </p:txBody>
      </p:sp>
      <p:pic>
        <p:nvPicPr>
          <p:cNvPr id="6" name="Content Placeholder 5">
            <a:extLst>
              <a:ext uri="{FF2B5EF4-FFF2-40B4-BE49-F238E27FC236}">
                <a16:creationId xmlns:a16="http://schemas.microsoft.com/office/drawing/2014/main" id="{A24AF8F4-FF38-A285-711E-6A91EA8432D8}"/>
              </a:ext>
            </a:extLst>
          </p:cNvPr>
          <p:cNvPicPr>
            <a:picLocks noGrp="1" noChangeAspect="1"/>
          </p:cNvPicPr>
          <p:nvPr>
            <p:ph sz="half" idx="2"/>
          </p:nvPr>
        </p:nvPicPr>
        <p:blipFill>
          <a:blip r:embed="rId2"/>
          <a:srcRect l="10431" r="17048" b="1"/>
          <a:stretch>
            <a:fillRect/>
          </a:stretch>
        </p:blipFill>
        <p:spPr>
          <a:xfrm>
            <a:off x="5756743" y="2093976"/>
            <a:ext cx="2955798" cy="4096512"/>
          </a:xfrm>
          <a:prstGeom prst="rect">
            <a:avLst/>
          </a:prstGeom>
        </p:spPr>
      </p:pic>
    </p:spTree>
    <p:extLst>
      <p:ext uri="{BB962C8B-B14F-4D97-AF65-F5344CB8AC3E}">
        <p14:creationId xmlns:p14="http://schemas.microsoft.com/office/powerpoint/2010/main" val="3823567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2" name="Rectangle 31">
            <a:extLst>
              <a:ext uri="{FF2B5EF4-FFF2-40B4-BE49-F238E27FC236}">
                <a16:creationId xmlns:a16="http://schemas.microsoft.com/office/drawing/2014/main" id="{45D37F4E-DDB4-456B-97E0-9937730A03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2" name="Title 1">
            <a:extLst>
              <a:ext uri="{FF2B5EF4-FFF2-40B4-BE49-F238E27FC236}">
                <a16:creationId xmlns:a16="http://schemas.microsoft.com/office/drawing/2014/main" id="{F3A25143-B356-F94A-0A72-4259F26FA56F}"/>
              </a:ext>
            </a:extLst>
          </p:cNvPr>
          <p:cNvSpPr>
            <a:spLocks noGrp="1"/>
          </p:cNvSpPr>
          <p:nvPr>
            <p:ph type="title"/>
          </p:nvPr>
        </p:nvSpPr>
        <p:spPr>
          <a:xfrm>
            <a:off x="429369" y="238539"/>
            <a:ext cx="8263890" cy="1434415"/>
          </a:xfrm>
        </p:spPr>
        <p:txBody>
          <a:bodyPr vert="horz" lIns="91440" tIns="45720" rIns="91440" bIns="45720" rtlCol="0" anchor="b">
            <a:normAutofit/>
          </a:bodyPr>
          <a:lstStyle/>
          <a:p>
            <a:pPr defTabSz="914400"/>
            <a:r>
              <a:rPr lang="en-US" sz="4700"/>
              <a:t>New GP starting soon!</a:t>
            </a:r>
          </a:p>
        </p:txBody>
      </p:sp>
      <p:sp>
        <p:nvSpPr>
          <p:cNvPr id="34" name="sketchy line">
            <a:extLst>
              <a:ext uri="{FF2B5EF4-FFF2-40B4-BE49-F238E27FC236}">
                <a16:creationId xmlns:a16="http://schemas.microsoft.com/office/drawing/2014/main" id="{B2DD41CD-8F47-4F56-AD12-4E2FF76969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9369" y="1681544"/>
            <a:ext cx="8229600" cy="18288"/>
          </a:xfrm>
          <a:custGeom>
            <a:avLst/>
            <a:gdLst>
              <a:gd name="csX0" fmla="*/ 0 w 8229600"/>
              <a:gd name="csY0" fmla="*/ 0 h 18288"/>
              <a:gd name="csX1" fmla="*/ 521208 w 8229600"/>
              <a:gd name="csY1" fmla="*/ 0 h 18288"/>
              <a:gd name="csX2" fmla="*/ 1371600 w 8229600"/>
              <a:gd name="csY2" fmla="*/ 0 h 18288"/>
              <a:gd name="csX3" fmla="*/ 2221992 w 8229600"/>
              <a:gd name="csY3" fmla="*/ 0 h 18288"/>
              <a:gd name="csX4" fmla="*/ 3072384 w 8229600"/>
              <a:gd name="csY4" fmla="*/ 0 h 18288"/>
              <a:gd name="csX5" fmla="*/ 3511296 w 8229600"/>
              <a:gd name="csY5" fmla="*/ 0 h 18288"/>
              <a:gd name="csX6" fmla="*/ 4114800 w 8229600"/>
              <a:gd name="csY6" fmla="*/ 0 h 18288"/>
              <a:gd name="csX7" fmla="*/ 4553712 w 8229600"/>
              <a:gd name="csY7" fmla="*/ 0 h 18288"/>
              <a:gd name="csX8" fmla="*/ 5239512 w 8229600"/>
              <a:gd name="csY8" fmla="*/ 0 h 18288"/>
              <a:gd name="csX9" fmla="*/ 5843016 w 8229600"/>
              <a:gd name="csY9" fmla="*/ 0 h 18288"/>
              <a:gd name="csX10" fmla="*/ 6611112 w 8229600"/>
              <a:gd name="csY10" fmla="*/ 0 h 18288"/>
              <a:gd name="csX11" fmla="*/ 7461504 w 8229600"/>
              <a:gd name="csY11" fmla="*/ 0 h 18288"/>
              <a:gd name="csX12" fmla="*/ 8229600 w 8229600"/>
              <a:gd name="csY12" fmla="*/ 0 h 18288"/>
              <a:gd name="csX13" fmla="*/ 8229600 w 8229600"/>
              <a:gd name="csY13" fmla="*/ 18288 h 18288"/>
              <a:gd name="csX14" fmla="*/ 7461504 w 8229600"/>
              <a:gd name="csY14" fmla="*/ 18288 h 18288"/>
              <a:gd name="csX15" fmla="*/ 6940296 w 8229600"/>
              <a:gd name="csY15" fmla="*/ 18288 h 18288"/>
              <a:gd name="csX16" fmla="*/ 6419088 w 8229600"/>
              <a:gd name="csY16" fmla="*/ 18288 h 18288"/>
              <a:gd name="csX17" fmla="*/ 5650992 w 8229600"/>
              <a:gd name="csY17" fmla="*/ 18288 h 18288"/>
              <a:gd name="csX18" fmla="*/ 5129784 w 8229600"/>
              <a:gd name="csY18" fmla="*/ 18288 h 18288"/>
              <a:gd name="csX19" fmla="*/ 4690872 w 8229600"/>
              <a:gd name="csY19" fmla="*/ 18288 h 18288"/>
              <a:gd name="csX20" fmla="*/ 4087368 w 8229600"/>
              <a:gd name="csY20" fmla="*/ 18288 h 18288"/>
              <a:gd name="csX21" fmla="*/ 3401568 w 8229600"/>
              <a:gd name="csY21" fmla="*/ 18288 h 18288"/>
              <a:gd name="csX22" fmla="*/ 2798064 w 8229600"/>
              <a:gd name="csY22" fmla="*/ 18288 h 18288"/>
              <a:gd name="csX23" fmla="*/ 2276856 w 8229600"/>
              <a:gd name="csY23" fmla="*/ 18288 h 18288"/>
              <a:gd name="csX24" fmla="*/ 1426464 w 8229600"/>
              <a:gd name="csY24" fmla="*/ 18288 h 18288"/>
              <a:gd name="csX25" fmla="*/ 740664 w 8229600"/>
              <a:gd name="csY25" fmla="*/ 18288 h 18288"/>
              <a:gd name="csX26" fmla="*/ 0 w 8229600"/>
              <a:gd name="csY26" fmla="*/ 18288 h 18288"/>
              <a:gd name="csX27" fmla="*/ 0 w 8229600"/>
              <a:gd name="csY27" fmla="*/ 0 h 1828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 ang="0">
                <a:pos x="csX17" y="csY17"/>
              </a:cxn>
              <a:cxn ang="0">
                <a:pos x="csX18" y="csY18"/>
              </a:cxn>
              <a:cxn ang="0">
                <a:pos x="csX19" y="csY19"/>
              </a:cxn>
              <a:cxn ang="0">
                <a:pos x="csX20" y="csY20"/>
              </a:cxn>
              <a:cxn ang="0">
                <a:pos x="csX21" y="csY21"/>
              </a:cxn>
              <a:cxn ang="0">
                <a:pos x="csX22" y="csY22"/>
              </a:cxn>
              <a:cxn ang="0">
                <a:pos x="csX23" y="csY23"/>
              </a:cxn>
              <a:cxn ang="0">
                <a:pos x="csX24" y="csY24"/>
              </a:cxn>
              <a:cxn ang="0">
                <a:pos x="csX25" y="csY25"/>
              </a:cxn>
              <a:cxn ang="0">
                <a:pos x="csX26" y="csY26"/>
              </a:cxn>
              <a:cxn ang="0">
                <a:pos x="csX27" y="csY27"/>
              </a:cxn>
            </a:cxnLst>
            <a:rect l="l" t="t" r="r" b="b"/>
            <a:pathLst>
              <a:path w="8229600" h="18288" fill="none" extrusionOk="0">
                <a:moveTo>
                  <a:pt x="0" y="0"/>
                </a:moveTo>
                <a:cubicBezTo>
                  <a:pt x="227594" y="-4267"/>
                  <a:pt x="329693" y="13251"/>
                  <a:pt x="521208" y="0"/>
                </a:cubicBezTo>
                <a:cubicBezTo>
                  <a:pt x="712723" y="-13251"/>
                  <a:pt x="1137373" y="-13618"/>
                  <a:pt x="1371600" y="0"/>
                </a:cubicBezTo>
                <a:cubicBezTo>
                  <a:pt x="1605827" y="13618"/>
                  <a:pt x="1975382" y="-27374"/>
                  <a:pt x="2221992" y="0"/>
                </a:cubicBezTo>
                <a:cubicBezTo>
                  <a:pt x="2468602" y="27374"/>
                  <a:pt x="2863316" y="-20517"/>
                  <a:pt x="3072384" y="0"/>
                </a:cubicBezTo>
                <a:cubicBezTo>
                  <a:pt x="3281452" y="20517"/>
                  <a:pt x="3331438" y="10793"/>
                  <a:pt x="3511296" y="0"/>
                </a:cubicBezTo>
                <a:cubicBezTo>
                  <a:pt x="3691154" y="-10793"/>
                  <a:pt x="3906405" y="-29737"/>
                  <a:pt x="4114800" y="0"/>
                </a:cubicBezTo>
                <a:cubicBezTo>
                  <a:pt x="4323195" y="29737"/>
                  <a:pt x="4428852" y="-2234"/>
                  <a:pt x="4553712" y="0"/>
                </a:cubicBezTo>
                <a:cubicBezTo>
                  <a:pt x="4678572" y="2234"/>
                  <a:pt x="5065629" y="29368"/>
                  <a:pt x="5239512" y="0"/>
                </a:cubicBezTo>
                <a:cubicBezTo>
                  <a:pt x="5413395" y="-29368"/>
                  <a:pt x="5703888" y="11839"/>
                  <a:pt x="5843016" y="0"/>
                </a:cubicBezTo>
                <a:cubicBezTo>
                  <a:pt x="5982144" y="-11839"/>
                  <a:pt x="6260765" y="24719"/>
                  <a:pt x="6611112" y="0"/>
                </a:cubicBezTo>
                <a:cubicBezTo>
                  <a:pt x="6961459" y="-24719"/>
                  <a:pt x="7228293" y="32959"/>
                  <a:pt x="7461504" y="0"/>
                </a:cubicBezTo>
                <a:cubicBezTo>
                  <a:pt x="7694715" y="-32959"/>
                  <a:pt x="7990029" y="-3422"/>
                  <a:pt x="8229600" y="0"/>
                </a:cubicBezTo>
                <a:cubicBezTo>
                  <a:pt x="8228940" y="5812"/>
                  <a:pt x="8229447" y="9773"/>
                  <a:pt x="8229600" y="18288"/>
                </a:cubicBezTo>
                <a:cubicBezTo>
                  <a:pt x="7940706" y="-9293"/>
                  <a:pt x="7792584" y="-16009"/>
                  <a:pt x="7461504" y="18288"/>
                </a:cubicBezTo>
                <a:cubicBezTo>
                  <a:pt x="7130424" y="52585"/>
                  <a:pt x="7080072" y="43845"/>
                  <a:pt x="6940296" y="18288"/>
                </a:cubicBezTo>
                <a:cubicBezTo>
                  <a:pt x="6800520" y="-7269"/>
                  <a:pt x="6672872" y="26671"/>
                  <a:pt x="6419088" y="18288"/>
                </a:cubicBezTo>
                <a:cubicBezTo>
                  <a:pt x="6165304" y="9905"/>
                  <a:pt x="5869721" y="4987"/>
                  <a:pt x="5650992" y="18288"/>
                </a:cubicBezTo>
                <a:cubicBezTo>
                  <a:pt x="5432263" y="31589"/>
                  <a:pt x="5308310" y="3023"/>
                  <a:pt x="5129784" y="18288"/>
                </a:cubicBezTo>
                <a:cubicBezTo>
                  <a:pt x="4951258" y="33553"/>
                  <a:pt x="4799696" y="15357"/>
                  <a:pt x="4690872" y="18288"/>
                </a:cubicBezTo>
                <a:cubicBezTo>
                  <a:pt x="4582048" y="21219"/>
                  <a:pt x="4311124" y="-7836"/>
                  <a:pt x="4087368" y="18288"/>
                </a:cubicBezTo>
                <a:cubicBezTo>
                  <a:pt x="3863612" y="44412"/>
                  <a:pt x="3730288" y="13374"/>
                  <a:pt x="3401568" y="18288"/>
                </a:cubicBezTo>
                <a:cubicBezTo>
                  <a:pt x="3072848" y="23202"/>
                  <a:pt x="3020684" y="32425"/>
                  <a:pt x="2798064" y="18288"/>
                </a:cubicBezTo>
                <a:cubicBezTo>
                  <a:pt x="2575444" y="4151"/>
                  <a:pt x="2440915" y="-7352"/>
                  <a:pt x="2276856" y="18288"/>
                </a:cubicBezTo>
                <a:cubicBezTo>
                  <a:pt x="2112797" y="43928"/>
                  <a:pt x="1726502" y="-9560"/>
                  <a:pt x="1426464" y="18288"/>
                </a:cubicBezTo>
                <a:cubicBezTo>
                  <a:pt x="1126426" y="46136"/>
                  <a:pt x="992925" y="21016"/>
                  <a:pt x="740664" y="18288"/>
                </a:cubicBezTo>
                <a:cubicBezTo>
                  <a:pt x="488403" y="15560"/>
                  <a:pt x="195650" y="-16061"/>
                  <a:pt x="0" y="18288"/>
                </a:cubicBezTo>
                <a:cubicBezTo>
                  <a:pt x="348" y="9455"/>
                  <a:pt x="654" y="3983"/>
                  <a:pt x="0" y="0"/>
                </a:cubicBezTo>
                <a:close/>
              </a:path>
              <a:path w="8229600" h="18288" stroke="0" extrusionOk="0">
                <a:moveTo>
                  <a:pt x="0" y="0"/>
                </a:moveTo>
                <a:cubicBezTo>
                  <a:pt x="259263" y="-9445"/>
                  <a:pt x="404731" y="4427"/>
                  <a:pt x="521208" y="0"/>
                </a:cubicBezTo>
                <a:cubicBezTo>
                  <a:pt x="637685" y="-4427"/>
                  <a:pt x="839187" y="564"/>
                  <a:pt x="960120" y="0"/>
                </a:cubicBezTo>
                <a:cubicBezTo>
                  <a:pt x="1081053" y="-564"/>
                  <a:pt x="1313469" y="-16481"/>
                  <a:pt x="1481328" y="0"/>
                </a:cubicBezTo>
                <a:cubicBezTo>
                  <a:pt x="1649187" y="16481"/>
                  <a:pt x="1885247" y="26161"/>
                  <a:pt x="2167128" y="0"/>
                </a:cubicBezTo>
                <a:cubicBezTo>
                  <a:pt x="2449009" y="-26161"/>
                  <a:pt x="2761875" y="-22202"/>
                  <a:pt x="2935224" y="0"/>
                </a:cubicBezTo>
                <a:cubicBezTo>
                  <a:pt x="3108573" y="22202"/>
                  <a:pt x="3540687" y="-2863"/>
                  <a:pt x="3785616" y="0"/>
                </a:cubicBezTo>
                <a:cubicBezTo>
                  <a:pt x="4030545" y="2863"/>
                  <a:pt x="4280774" y="-12442"/>
                  <a:pt x="4636008" y="0"/>
                </a:cubicBezTo>
                <a:cubicBezTo>
                  <a:pt x="4991242" y="12442"/>
                  <a:pt x="5025483" y="16914"/>
                  <a:pt x="5239512" y="0"/>
                </a:cubicBezTo>
                <a:cubicBezTo>
                  <a:pt x="5453541" y="-16914"/>
                  <a:pt x="5754008" y="16592"/>
                  <a:pt x="6007608" y="0"/>
                </a:cubicBezTo>
                <a:cubicBezTo>
                  <a:pt x="6261208" y="-16592"/>
                  <a:pt x="6407957" y="-11909"/>
                  <a:pt x="6693408" y="0"/>
                </a:cubicBezTo>
                <a:cubicBezTo>
                  <a:pt x="6978859" y="11909"/>
                  <a:pt x="7015437" y="-20890"/>
                  <a:pt x="7296912" y="0"/>
                </a:cubicBezTo>
                <a:cubicBezTo>
                  <a:pt x="7578387" y="20890"/>
                  <a:pt x="7859622" y="46406"/>
                  <a:pt x="8229600" y="0"/>
                </a:cubicBezTo>
                <a:cubicBezTo>
                  <a:pt x="8230508" y="6337"/>
                  <a:pt x="8228722" y="11778"/>
                  <a:pt x="8229600" y="18288"/>
                </a:cubicBezTo>
                <a:cubicBezTo>
                  <a:pt x="8075287" y="35054"/>
                  <a:pt x="7821366" y="21850"/>
                  <a:pt x="7626096" y="18288"/>
                </a:cubicBezTo>
                <a:cubicBezTo>
                  <a:pt x="7430826" y="14726"/>
                  <a:pt x="7320004" y="-9669"/>
                  <a:pt x="7022592" y="18288"/>
                </a:cubicBezTo>
                <a:cubicBezTo>
                  <a:pt x="6725180" y="46245"/>
                  <a:pt x="6348804" y="-14025"/>
                  <a:pt x="6172200" y="18288"/>
                </a:cubicBezTo>
                <a:cubicBezTo>
                  <a:pt x="5995596" y="50601"/>
                  <a:pt x="5788102" y="22890"/>
                  <a:pt x="5650992" y="18288"/>
                </a:cubicBezTo>
                <a:cubicBezTo>
                  <a:pt x="5513882" y="13686"/>
                  <a:pt x="5198399" y="29121"/>
                  <a:pt x="4882896" y="18288"/>
                </a:cubicBezTo>
                <a:cubicBezTo>
                  <a:pt x="4567393" y="7455"/>
                  <a:pt x="4557008" y="26965"/>
                  <a:pt x="4443984" y="18288"/>
                </a:cubicBezTo>
                <a:cubicBezTo>
                  <a:pt x="4330960" y="9611"/>
                  <a:pt x="4061674" y="28891"/>
                  <a:pt x="3758184" y="18288"/>
                </a:cubicBezTo>
                <a:cubicBezTo>
                  <a:pt x="3454694" y="7685"/>
                  <a:pt x="3380392" y="19119"/>
                  <a:pt x="3236976" y="18288"/>
                </a:cubicBezTo>
                <a:cubicBezTo>
                  <a:pt x="3093560" y="17457"/>
                  <a:pt x="2632116" y="37607"/>
                  <a:pt x="2386584" y="18288"/>
                </a:cubicBezTo>
                <a:cubicBezTo>
                  <a:pt x="2141052" y="-1031"/>
                  <a:pt x="2110884" y="28777"/>
                  <a:pt x="1947672" y="18288"/>
                </a:cubicBezTo>
                <a:cubicBezTo>
                  <a:pt x="1784460" y="7799"/>
                  <a:pt x="1535467" y="461"/>
                  <a:pt x="1261872" y="18288"/>
                </a:cubicBezTo>
                <a:cubicBezTo>
                  <a:pt x="988277" y="36115"/>
                  <a:pt x="1021096" y="10375"/>
                  <a:pt x="822960" y="18288"/>
                </a:cubicBezTo>
                <a:cubicBezTo>
                  <a:pt x="624824" y="26201"/>
                  <a:pt x="298309" y="1283"/>
                  <a:pt x="0" y="18288"/>
                </a:cubicBezTo>
                <a:cubicBezTo>
                  <a:pt x="-633" y="12278"/>
                  <a:pt x="-757" y="5867"/>
                  <a:pt x="0" y="0"/>
                </a:cubicBezTo>
                <a:close/>
              </a:path>
            </a:pathLst>
          </a:custGeom>
          <a:solidFill>
            <a:schemeClr val="accent2">
              <a:alpha val="75000"/>
            </a:schemeClr>
          </a:solidFill>
          <a:ln w="44450" cap="rnd">
            <a:solidFill>
              <a:schemeClr val="accent2">
                <a:alpha val="75000"/>
              </a:schemeClr>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3" name="Content Placeholder 2">
            <a:extLst>
              <a:ext uri="{FF2B5EF4-FFF2-40B4-BE49-F238E27FC236}">
                <a16:creationId xmlns:a16="http://schemas.microsoft.com/office/drawing/2014/main" id="{C652AC38-659A-B8FC-76E3-795D3E0752CE}"/>
              </a:ext>
            </a:extLst>
          </p:cNvPr>
          <p:cNvSpPr>
            <a:spLocks noGrp="1"/>
          </p:cNvSpPr>
          <p:nvPr>
            <p:ph sz="half" idx="1"/>
          </p:nvPr>
        </p:nvSpPr>
        <p:spPr>
          <a:xfrm>
            <a:off x="429369" y="2071316"/>
            <a:ext cx="5035164" cy="4119172"/>
          </a:xfrm>
        </p:spPr>
        <p:txBody>
          <a:bodyPr vert="horz" lIns="91440" tIns="45720" rIns="91440" bIns="45720" rtlCol="0" anchor="t">
            <a:normAutofit/>
          </a:bodyPr>
          <a:lstStyle/>
          <a:p>
            <a:pPr indent="-228600" defTabSz="914400"/>
            <a:r>
              <a:rPr lang="en-US" sz="1900"/>
              <a:t>Dr Jay Driscoll will be starting at St Peter’s in September</a:t>
            </a:r>
          </a:p>
          <a:p>
            <a:pPr indent="-228600" defTabSz="914400"/>
            <a:r>
              <a:rPr lang="en-US" sz="1900"/>
              <a:t>Dr Driscoll qualified as a GP from Warwick Medical School in 2013. He has worked as a lead GP at Sussex Primary Care , most recently in Newhaven. His clinical interests include lifestyle management in long term conditions, </a:t>
            </a:r>
            <a:r>
              <a:rPr lang="en-US" sz="1900" err="1"/>
              <a:t>mens’</a:t>
            </a:r>
            <a:r>
              <a:rPr lang="en-US" sz="1900"/>
              <a:t> health and palliative care </a:t>
            </a:r>
          </a:p>
          <a:p>
            <a:pPr indent="-228600" defTabSz="914400"/>
            <a:endParaRPr lang="en-US" sz="1900"/>
          </a:p>
        </p:txBody>
      </p:sp>
      <p:pic>
        <p:nvPicPr>
          <p:cNvPr id="6" name="Content Placeholder 5">
            <a:extLst>
              <a:ext uri="{FF2B5EF4-FFF2-40B4-BE49-F238E27FC236}">
                <a16:creationId xmlns:a16="http://schemas.microsoft.com/office/drawing/2014/main" id="{3CECE526-402D-B748-328B-D8A0DCE64E2A}"/>
              </a:ext>
            </a:extLst>
          </p:cNvPr>
          <p:cNvPicPr>
            <a:picLocks noGrp="1" noChangeAspect="1"/>
          </p:cNvPicPr>
          <p:nvPr>
            <p:ph sz="half" idx="2"/>
          </p:nvPr>
        </p:nvPicPr>
        <p:blipFill>
          <a:blip r:embed="rId2"/>
          <a:srcRect l="6747" r="20215" b="-1"/>
          <a:stretch>
            <a:fillRect/>
          </a:stretch>
        </p:blipFill>
        <p:spPr>
          <a:xfrm>
            <a:off x="5756743" y="2093976"/>
            <a:ext cx="2955798" cy="4096512"/>
          </a:xfrm>
          <a:prstGeom prst="rect">
            <a:avLst/>
          </a:prstGeom>
        </p:spPr>
      </p:pic>
    </p:spTree>
    <p:extLst>
      <p:ext uri="{BB962C8B-B14F-4D97-AF65-F5344CB8AC3E}">
        <p14:creationId xmlns:p14="http://schemas.microsoft.com/office/powerpoint/2010/main" val="75138252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E8F657-5ED2-F88A-6635-7DD7BFC88B78}"/>
              </a:ext>
            </a:extLst>
          </p:cNvPr>
          <p:cNvSpPr>
            <a:spLocks noGrp="1"/>
          </p:cNvSpPr>
          <p:nvPr>
            <p:ph type="title"/>
          </p:nvPr>
        </p:nvSpPr>
        <p:spPr/>
        <p:txBody>
          <a:bodyPr/>
          <a:lstStyle/>
          <a:p>
            <a:r>
              <a:rPr lang="en-GB"/>
              <a:t>New Advanced Nurse Practitioner and New Health Care Assistant </a:t>
            </a:r>
          </a:p>
        </p:txBody>
      </p:sp>
      <p:sp>
        <p:nvSpPr>
          <p:cNvPr id="3" name="Content Placeholder 2">
            <a:extLst>
              <a:ext uri="{FF2B5EF4-FFF2-40B4-BE49-F238E27FC236}">
                <a16:creationId xmlns:a16="http://schemas.microsoft.com/office/drawing/2014/main" id="{53F74E18-1DA8-9A81-AB69-AF07B6823AEF}"/>
              </a:ext>
            </a:extLst>
          </p:cNvPr>
          <p:cNvSpPr>
            <a:spLocks noGrp="1"/>
          </p:cNvSpPr>
          <p:nvPr>
            <p:ph sz="half" idx="1"/>
          </p:nvPr>
        </p:nvSpPr>
        <p:spPr/>
        <p:txBody>
          <a:bodyPr/>
          <a:lstStyle/>
          <a:p>
            <a:r>
              <a:rPr lang="en-GB"/>
              <a:t>Jo </a:t>
            </a:r>
            <a:r>
              <a:rPr lang="en-GB" err="1"/>
              <a:t>Riseley</a:t>
            </a:r>
            <a:r>
              <a:rPr lang="en-GB"/>
              <a:t> has recently moved from London to start work at St Peter’s. She will be working with Pippa, our existing ANP, to improve care of patients with long term conditions  </a:t>
            </a:r>
          </a:p>
          <a:p>
            <a:endParaRPr lang="en-GB"/>
          </a:p>
        </p:txBody>
      </p:sp>
      <p:sp>
        <p:nvSpPr>
          <p:cNvPr id="4" name="Content Placeholder 3">
            <a:extLst>
              <a:ext uri="{FF2B5EF4-FFF2-40B4-BE49-F238E27FC236}">
                <a16:creationId xmlns:a16="http://schemas.microsoft.com/office/drawing/2014/main" id="{5B8F1D27-5D04-4C39-4D01-8B9A54EB35BC}"/>
              </a:ext>
            </a:extLst>
          </p:cNvPr>
          <p:cNvSpPr>
            <a:spLocks noGrp="1"/>
          </p:cNvSpPr>
          <p:nvPr>
            <p:ph sz="half" idx="2"/>
          </p:nvPr>
        </p:nvSpPr>
        <p:spPr/>
        <p:txBody>
          <a:bodyPr/>
          <a:lstStyle/>
          <a:p>
            <a:r>
              <a:rPr lang="en-GB"/>
              <a:t>Shirley </a:t>
            </a:r>
            <a:r>
              <a:rPr lang="en-GB" err="1"/>
              <a:t>Kempshall</a:t>
            </a:r>
            <a:r>
              <a:rPr lang="en-GB"/>
              <a:t> has recently started as a Healthcare Assistant at St Peter’s. Beth and Maddie have moved back into our Patient Care Advisor team </a:t>
            </a:r>
          </a:p>
        </p:txBody>
      </p:sp>
      <p:pic>
        <p:nvPicPr>
          <p:cNvPr id="6" name="Picture 5">
            <a:extLst>
              <a:ext uri="{FF2B5EF4-FFF2-40B4-BE49-F238E27FC236}">
                <a16:creationId xmlns:a16="http://schemas.microsoft.com/office/drawing/2014/main" id="{F1FE191A-6CEE-8119-834D-A6B3E63C9457}"/>
              </a:ext>
            </a:extLst>
          </p:cNvPr>
          <p:cNvPicPr>
            <a:picLocks noChangeAspect="1"/>
          </p:cNvPicPr>
          <p:nvPr/>
        </p:nvPicPr>
        <p:blipFill>
          <a:blip r:embed="rId2"/>
          <a:stretch>
            <a:fillRect/>
          </a:stretch>
        </p:blipFill>
        <p:spPr>
          <a:xfrm>
            <a:off x="832104" y="3803904"/>
            <a:ext cx="2450592" cy="2212847"/>
          </a:xfrm>
          <a:prstGeom prst="rect">
            <a:avLst/>
          </a:prstGeom>
        </p:spPr>
      </p:pic>
    </p:spTree>
    <p:extLst>
      <p:ext uri="{BB962C8B-B14F-4D97-AF65-F5344CB8AC3E}">
        <p14:creationId xmlns:p14="http://schemas.microsoft.com/office/powerpoint/2010/main" val="43118273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63CBC4C0-22D1-694F-B5EC-4C63D8EE76E0}"/>
            </a:ext>
          </a:extLst>
        </p:cNvPr>
        <p:cNvGrpSpPr/>
        <p:nvPr/>
      </p:nvGrpSpPr>
      <p:grpSpPr>
        <a:xfrm>
          <a:off x="0" y="0"/>
          <a:ext cx="0" cy="0"/>
          <a:chOff x="0" y="0"/>
          <a:chExt cx="0" cy="0"/>
        </a:xfrm>
      </p:grpSpPr>
      <p:sp useBgFill="1">
        <p:nvSpPr>
          <p:cNvPr id="17" name="Rectangle 16">
            <a:extLst>
              <a:ext uri="{FF2B5EF4-FFF2-40B4-BE49-F238E27FC236}">
                <a16:creationId xmlns:a16="http://schemas.microsoft.com/office/drawing/2014/main" id="{90246F5F-8D50-22D1-8C79-C2A19770E9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857250"/>
            <a:ext cx="9144000" cy="5143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9" name="Arc 18">
            <a:extLst>
              <a:ext uri="{FF2B5EF4-FFF2-40B4-BE49-F238E27FC236}">
                <a16:creationId xmlns:a16="http://schemas.microsoft.com/office/drawing/2014/main" id="{CE0CF9EA-8DA5-476B-3869-463EFDBE0B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3967198" flipH="1">
            <a:off x="6473512" y="1225120"/>
            <a:ext cx="2240924" cy="2240924"/>
          </a:xfrm>
          <a:prstGeom prst="arc">
            <a:avLst>
              <a:gd name="adj1" fmla="val 14441841"/>
              <a:gd name="adj2" fmla="val 0"/>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9ED00C6C-BD16-7602-4808-A10217606EE1}"/>
              </a:ext>
            </a:extLst>
          </p:cNvPr>
          <p:cNvSpPr>
            <a:spLocks noGrp="1"/>
          </p:cNvSpPr>
          <p:nvPr>
            <p:ph type="title"/>
          </p:nvPr>
        </p:nvSpPr>
        <p:spPr>
          <a:xfrm>
            <a:off x="4421221" y="1216870"/>
            <a:ext cx="4094129" cy="994172"/>
          </a:xfrm>
        </p:spPr>
        <p:txBody>
          <a:bodyPr vert="horz" lIns="68580" tIns="34290" rIns="68580" bIns="34290" rtlCol="0" anchor="ctr">
            <a:normAutofit/>
          </a:bodyPr>
          <a:lstStyle/>
          <a:p>
            <a:r>
              <a:rPr lang="en-US" sz="1800" b="1"/>
              <a:t>Every Friday at Robert Lodge</a:t>
            </a:r>
            <a:br>
              <a:rPr lang="en-US" sz="1800"/>
            </a:br>
            <a:r>
              <a:rPr lang="en-US" sz="1800"/>
              <a:t>35-70, Robert Lodge Community Space, Manor Place, Brighton, BN2 5FG</a:t>
            </a:r>
          </a:p>
        </p:txBody>
      </p:sp>
      <p:sp>
        <p:nvSpPr>
          <p:cNvPr id="21" name="Freeform: Shape 20">
            <a:extLst>
              <a:ext uri="{FF2B5EF4-FFF2-40B4-BE49-F238E27FC236}">
                <a16:creationId xmlns:a16="http://schemas.microsoft.com/office/drawing/2014/main" id="{76832674-0C67-397D-C17B-7ED2BDB212D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4972050"/>
            <a:ext cx="2004647" cy="1028700"/>
          </a:xfrm>
          <a:custGeom>
            <a:avLst/>
            <a:gdLst>
              <a:gd name="connsiteX0" fmla="*/ 1721734 w 2672863"/>
              <a:gd name="connsiteY0" fmla="*/ 0 h 1371600"/>
              <a:gd name="connsiteX1" fmla="*/ 2564444 w 2672863"/>
              <a:gd name="connsiteY1" fmla="*/ 213382 h 1371600"/>
              <a:gd name="connsiteX2" fmla="*/ 2672863 w 2672863"/>
              <a:gd name="connsiteY2" fmla="*/ 279248 h 1371600"/>
              <a:gd name="connsiteX3" fmla="*/ 2672863 w 2672863"/>
              <a:gd name="connsiteY3" fmla="*/ 1371600 h 1371600"/>
              <a:gd name="connsiteX4" fmla="*/ 0 w 2672863"/>
              <a:gd name="connsiteY4" fmla="*/ 1371600 h 1371600"/>
              <a:gd name="connsiteX5" fmla="*/ 33268 w 2672863"/>
              <a:gd name="connsiteY5" fmla="*/ 1242216 h 1371600"/>
              <a:gd name="connsiteX6" fmla="*/ 1721734 w 2672863"/>
              <a:gd name="connsiteY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72863" h="1371600">
                <a:moveTo>
                  <a:pt x="1721734" y="0"/>
                </a:moveTo>
                <a:cubicBezTo>
                  <a:pt x="2026863" y="0"/>
                  <a:pt x="2313937" y="77299"/>
                  <a:pt x="2564444" y="213382"/>
                </a:cubicBezTo>
                <a:lnTo>
                  <a:pt x="2672863" y="279248"/>
                </a:lnTo>
                <a:lnTo>
                  <a:pt x="2672863" y="1371600"/>
                </a:lnTo>
                <a:lnTo>
                  <a:pt x="0" y="1371600"/>
                </a:lnTo>
                <a:lnTo>
                  <a:pt x="33268" y="1242216"/>
                </a:lnTo>
                <a:cubicBezTo>
                  <a:pt x="257110" y="522539"/>
                  <a:pt x="928399" y="0"/>
                  <a:pt x="1721734"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9F86041B-DB5B-4AA2-A9AD-9204918DC08B}"/>
              </a:ext>
            </a:extLst>
          </p:cNvPr>
          <p:cNvSpPr>
            <a:spLocks noGrp="1"/>
          </p:cNvSpPr>
          <p:nvPr>
            <p:ph sz="half" idx="1"/>
          </p:nvPr>
        </p:nvSpPr>
        <p:spPr>
          <a:xfrm>
            <a:off x="4421221" y="2345582"/>
            <a:ext cx="4094129" cy="3144390"/>
          </a:xfrm>
        </p:spPr>
        <p:txBody>
          <a:bodyPr vert="horz" lIns="68580" tIns="34290" rIns="68580" bIns="34290" rtlCol="0">
            <a:normAutofit fontScale="92500" lnSpcReduction="10000"/>
          </a:bodyPr>
          <a:lstStyle/>
          <a:p>
            <a:r>
              <a:rPr lang="en-US" sz="1500"/>
              <a:t>Our East Brighton Health Hub is a drop-in service based in Robert Lodge </a:t>
            </a:r>
            <a:r>
              <a:rPr lang="en-US" sz="1500" b="1"/>
              <a:t>every Friday (10am-1pm) – There is always support with mental health, social prescribing and a clinical pharmacist</a:t>
            </a:r>
            <a:endParaRPr lang="en-US" sz="1500"/>
          </a:p>
          <a:p>
            <a:r>
              <a:rPr lang="en-US" sz="1500"/>
              <a:t>The Hub was a awarded a regional champion award for health innovation</a:t>
            </a:r>
          </a:p>
          <a:p>
            <a:r>
              <a:rPr lang="en-US" sz="1500"/>
              <a:t>Once a month there is a clinic run by a Consultant Respiratory Doctor and a Specialist Respiratory Nurse </a:t>
            </a:r>
          </a:p>
          <a:p>
            <a:r>
              <a:rPr lang="en-US" sz="1500"/>
              <a:t>Once a month we hold a Pain Café </a:t>
            </a:r>
          </a:p>
          <a:p>
            <a:r>
              <a:rPr lang="en-US" sz="1500"/>
              <a:t>Our social prescriber Joe Walker is also at St Peters on Tuesday afternoons – appointments can be booked at reception to help with isolation, money or housing issues</a:t>
            </a:r>
          </a:p>
          <a:p>
            <a:pPr marL="0"/>
            <a:endParaRPr lang="en-US" sz="1500"/>
          </a:p>
        </p:txBody>
      </p:sp>
      <p:pic>
        <p:nvPicPr>
          <p:cNvPr id="7" name="Picture 6">
            <a:extLst>
              <a:ext uri="{FF2B5EF4-FFF2-40B4-BE49-F238E27FC236}">
                <a16:creationId xmlns:a16="http://schemas.microsoft.com/office/drawing/2014/main" id="{81B068B7-23E9-814A-F8FD-7E44CFE7B115}"/>
              </a:ext>
            </a:extLst>
          </p:cNvPr>
          <p:cNvPicPr>
            <a:picLocks noChangeAspect="1"/>
          </p:cNvPicPr>
          <p:nvPr/>
        </p:nvPicPr>
        <p:blipFill>
          <a:blip r:embed="rId2"/>
          <a:stretch>
            <a:fillRect/>
          </a:stretch>
        </p:blipFill>
        <p:spPr>
          <a:xfrm>
            <a:off x="429769" y="18574"/>
            <a:ext cx="3886200" cy="6820852"/>
          </a:xfrm>
          <a:prstGeom prst="rect">
            <a:avLst/>
          </a:prstGeom>
        </p:spPr>
      </p:pic>
      <p:sp>
        <p:nvSpPr>
          <p:cNvPr id="10" name="Content Placeholder 9">
            <a:extLst>
              <a:ext uri="{FF2B5EF4-FFF2-40B4-BE49-F238E27FC236}">
                <a16:creationId xmlns:a16="http://schemas.microsoft.com/office/drawing/2014/main" id="{83F7FCE5-2287-0A7B-9C93-361A76B292BA}"/>
              </a:ext>
            </a:extLst>
          </p:cNvPr>
          <p:cNvSpPr>
            <a:spLocks noGrp="1"/>
          </p:cNvSpPr>
          <p:nvPr>
            <p:ph sz="half" idx="2"/>
          </p:nvPr>
        </p:nvSpPr>
        <p:spPr>
          <a:xfrm>
            <a:off x="5239512" y="5824727"/>
            <a:ext cx="3275838" cy="352235"/>
          </a:xfrm>
        </p:spPr>
        <p:txBody>
          <a:bodyPr>
            <a:normAutofit fontScale="92500" lnSpcReduction="10000"/>
          </a:bodyPr>
          <a:lstStyle/>
          <a:p>
            <a:pPr marL="0" indent="0">
              <a:buNone/>
            </a:pPr>
            <a:endParaRPr lang="en-GB"/>
          </a:p>
        </p:txBody>
      </p:sp>
    </p:spTree>
    <p:extLst>
      <p:ext uri="{BB962C8B-B14F-4D97-AF65-F5344CB8AC3E}">
        <p14:creationId xmlns:p14="http://schemas.microsoft.com/office/powerpoint/2010/main" val="280191123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Rectangle 16">
            <a:extLst>
              <a:ext uri="{FF2B5EF4-FFF2-40B4-BE49-F238E27FC236}">
                <a16:creationId xmlns:a16="http://schemas.microsoft.com/office/drawing/2014/main" id="{45D37F4E-DDB4-456B-97E0-9937730A03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8FB4BDBE-C75F-84B8-72A4-44ADC51B977D}"/>
              </a:ext>
            </a:extLst>
          </p:cNvPr>
          <p:cNvSpPr>
            <a:spLocks noGrp="1"/>
          </p:cNvSpPr>
          <p:nvPr>
            <p:ph type="title"/>
          </p:nvPr>
        </p:nvSpPr>
        <p:spPr>
          <a:xfrm>
            <a:off x="429369" y="238539"/>
            <a:ext cx="8263890" cy="1434415"/>
          </a:xfrm>
        </p:spPr>
        <p:txBody>
          <a:bodyPr vert="horz" lIns="91440" tIns="45720" rIns="91440" bIns="45720" rtlCol="0" anchor="b">
            <a:normAutofit/>
          </a:bodyPr>
          <a:lstStyle/>
          <a:p>
            <a:pPr defTabSz="914400"/>
            <a:r>
              <a:rPr lang="en-US" sz="4700"/>
              <a:t>Proactive care/ Avoidable admissions</a:t>
            </a:r>
          </a:p>
        </p:txBody>
      </p:sp>
      <p:sp>
        <p:nvSpPr>
          <p:cNvPr id="19" name="sketchy line">
            <a:extLst>
              <a:ext uri="{FF2B5EF4-FFF2-40B4-BE49-F238E27FC236}">
                <a16:creationId xmlns:a16="http://schemas.microsoft.com/office/drawing/2014/main" id="{B2DD41CD-8F47-4F56-AD12-4E2FF76969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9369" y="1681544"/>
            <a:ext cx="8229600" cy="18288"/>
          </a:xfrm>
          <a:custGeom>
            <a:avLst/>
            <a:gdLst>
              <a:gd name="csX0" fmla="*/ 0 w 8229600"/>
              <a:gd name="csY0" fmla="*/ 0 h 18288"/>
              <a:gd name="csX1" fmla="*/ 521208 w 8229600"/>
              <a:gd name="csY1" fmla="*/ 0 h 18288"/>
              <a:gd name="csX2" fmla="*/ 1371600 w 8229600"/>
              <a:gd name="csY2" fmla="*/ 0 h 18288"/>
              <a:gd name="csX3" fmla="*/ 2221992 w 8229600"/>
              <a:gd name="csY3" fmla="*/ 0 h 18288"/>
              <a:gd name="csX4" fmla="*/ 3072384 w 8229600"/>
              <a:gd name="csY4" fmla="*/ 0 h 18288"/>
              <a:gd name="csX5" fmla="*/ 3511296 w 8229600"/>
              <a:gd name="csY5" fmla="*/ 0 h 18288"/>
              <a:gd name="csX6" fmla="*/ 4114800 w 8229600"/>
              <a:gd name="csY6" fmla="*/ 0 h 18288"/>
              <a:gd name="csX7" fmla="*/ 4553712 w 8229600"/>
              <a:gd name="csY7" fmla="*/ 0 h 18288"/>
              <a:gd name="csX8" fmla="*/ 5239512 w 8229600"/>
              <a:gd name="csY8" fmla="*/ 0 h 18288"/>
              <a:gd name="csX9" fmla="*/ 5843016 w 8229600"/>
              <a:gd name="csY9" fmla="*/ 0 h 18288"/>
              <a:gd name="csX10" fmla="*/ 6611112 w 8229600"/>
              <a:gd name="csY10" fmla="*/ 0 h 18288"/>
              <a:gd name="csX11" fmla="*/ 7461504 w 8229600"/>
              <a:gd name="csY11" fmla="*/ 0 h 18288"/>
              <a:gd name="csX12" fmla="*/ 8229600 w 8229600"/>
              <a:gd name="csY12" fmla="*/ 0 h 18288"/>
              <a:gd name="csX13" fmla="*/ 8229600 w 8229600"/>
              <a:gd name="csY13" fmla="*/ 18288 h 18288"/>
              <a:gd name="csX14" fmla="*/ 7461504 w 8229600"/>
              <a:gd name="csY14" fmla="*/ 18288 h 18288"/>
              <a:gd name="csX15" fmla="*/ 6940296 w 8229600"/>
              <a:gd name="csY15" fmla="*/ 18288 h 18288"/>
              <a:gd name="csX16" fmla="*/ 6419088 w 8229600"/>
              <a:gd name="csY16" fmla="*/ 18288 h 18288"/>
              <a:gd name="csX17" fmla="*/ 5650992 w 8229600"/>
              <a:gd name="csY17" fmla="*/ 18288 h 18288"/>
              <a:gd name="csX18" fmla="*/ 5129784 w 8229600"/>
              <a:gd name="csY18" fmla="*/ 18288 h 18288"/>
              <a:gd name="csX19" fmla="*/ 4690872 w 8229600"/>
              <a:gd name="csY19" fmla="*/ 18288 h 18288"/>
              <a:gd name="csX20" fmla="*/ 4087368 w 8229600"/>
              <a:gd name="csY20" fmla="*/ 18288 h 18288"/>
              <a:gd name="csX21" fmla="*/ 3401568 w 8229600"/>
              <a:gd name="csY21" fmla="*/ 18288 h 18288"/>
              <a:gd name="csX22" fmla="*/ 2798064 w 8229600"/>
              <a:gd name="csY22" fmla="*/ 18288 h 18288"/>
              <a:gd name="csX23" fmla="*/ 2276856 w 8229600"/>
              <a:gd name="csY23" fmla="*/ 18288 h 18288"/>
              <a:gd name="csX24" fmla="*/ 1426464 w 8229600"/>
              <a:gd name="csY24" fmla="*/ 18288 h 18288"/>
              <a:gd name="csX25" fmla="*/ 740664 w 8229600"/>
              <a:gd name="csY25" fmla="*/ 18288 h 18288"/>
              <a:gd name="csX26" fmla="*/ 0 w 8229600"/>
              <a:gd name="csY26" fmla="*/ 18288 h 18288"/>
              <a:gd name="csX27" fmla="*/ 0 w 8229600"/>
              <a:gd name="csY27" fmla="*/ 0 h 1828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 ang="0">
                <a:pos x="csX17" y="csY17"/>
              </a:cxn>
              <a:cxn ang="0">
                <a:pos x="csX18" y="csY18"/>
              </a:cxn>
              <a:cxn ang="0">
                <a:pos x="csX19" y="csY19"/>
              </a:cxn>
              <a:cxn ang="0">
                <a:pos x="csX20" y="csY20"/>
              </a:cxn>
              <a:cxn ang="0">
                <a:pos x="csX21" y="csY21"/>
              </a:cxn>
              <a:cxn ang="0">
                <a:pos x="csX22" y="csY22"/>
              </a:cxn>
              <a:cxn ang="0">
                <a:pos x="csX23" y="csY23"/>
              </a:cxn>
              <a:cxn ang="0">
                <a:pos x="csX24" y="csY24"/>
              </a:cxn>
              <a:cxn ang="0">
                <a:pos x="csX25" y="csY25"/>
              </a:cxn>
              <a:cxn ang="0">
                <a:pos x="csX26" y="csY26"/>
              </a:cxn>
              <a:cxn ang="0">
                <a:pos x="csX27" y="csY27"/>
              </a:cxn>
            </a:cxnLst>
            <a:rect l="l" t="t" r="r" b="b"/>
            <a:pathLst>
              <a:path w="8229600" h="18288" fill="none" extrusionOk="0">
                <a:moveTo>
                  <a:pt x="0" y="0"/>
                </a:moveTo>
                <a:cubicBezTo>
                  <a:pt x="227594" y="-4267"/>
                  <a:pt x="329693" y="13251"/>
                  <a:pt x="521208" y="0"/>
                </a:cubicBezTo>
                <a:cubicBezTo>
                  <a:pt x="712723" y="-13251"/>
                  <a:pt x="1137373" y="-13618"/>
                  <a:pt x="1371600" y="0"/>
                </a:cubicBezTo>
                <a:cubicBezTo>
                  <a:pt x="1605827" y="13618"/>
                  <a:pt x="1975382" y="-27374"/>
                  <a:pt x="2221992" y="0"/>
                </a:cubicBezTo>
                <a:cubicBezTo>
                  <a:pt x="2468602" y="27374"/>
                  <a:pt x="2863316" y="-20517"/>
                  <a:pt x="3072384" y="0"/>
                </a:cubicBezTo>
                <a:cubicBezTo>
                  <a:pt x="3281452" y="20517"/>
                  <a:pt x="3331438" y="10793"/>
                  <a:pt x="3511296" y="0"/>
                </a:cubicBezTo>
                <a:cubicBezTo>
                  <a:pt x="3691154" y="-10793"/>
                  <a:pt x="3906405" y="-29737"/>
                  <a:pt x="4114800" y="0"/>
                </a:cubicBezTo>
                <a:cubicBezTo>
                  <a:pt x="4323195" y="29737"/>
                  <a:pt x="4428852" y="-2234"/>
                  <a:pt x="4553712" y="0"/>
                </a:cubicBezTo>
                <a:cubicBezTo>
                  <a:pt x="4678572" y="2234"/>
                  <a:pt x="5065629" y="29368"/>
                  <a:pt x="5239512" y="0"/>
                </a:cubicBezTo>
                <a:cubicBezTo>
                  <a:pt x="5413395" y="-29368"/>
                  <a:pt x="5703888" y="11839"/>
                  <a:pt x="5843016" y="0"/>
                </a:cubicBezTo>
                <a:cubicBezTo>
                  <a:pt x="5982144" y="-11839"/>
                  <a:pt x="6260765" y="24719"/>
                  <a:pt x="6611112" y="0"/>
                </a:cubicBezTo>
                <a:cubicBezTo>
                  <a:pt x="6961459" y="-24719"/>
                  <a:pt x="7228293" y="32959"/>
                  <a:pt x="7461504" y="0"/>
                </a:cubicBezTo>
                <a:cubicBezTo>
                  <a:pt x="7694715" y="-32959"/>
                  <a:pt x="7990029" y="-3422"/>
                  <a:pt x="8229600" y="0"/>
                </a:cubicBezTo>
                <a:cubicBezTo>
                  <a:pt x="8228940" y="5812"/>
                  <a:pt x="8229447" y="9773"/>
                  <a:pt x="8229600" y="18288"/>
                </a:cubicBezTo>
                <a:cubicBezTo>
                  <a:pt x="7940706" y="-9293"/>
                  <a:pt x="7792584" y="-16009"/>
                  <a:pt x="7461504" y="18288"/>
                </a:cubicBezTo>
                <a:cubicBezTo>
                  <a:pt x="7130424" y="52585"/>
                  <a:pt x="7080072" y="43845"/>
                  <a:pt x="6940296" y="18288"/>
                </a:cubicBezTo>
                <a:cubicBezTo>
                  <a:pt x="6800520" y="-7269"/>
                  <a:pt x="6672872" y="26671"/>
                  <a:pt x="6419088" y="18288"/>
                </a:cubicBezTo>
                <a:cubicBezTo>
                  <a:pt x="6165304" y="9905"/>
                  <a:pt x="5869721" y="4987"/>
                  <a:pt x="5650992" y="18288"/>
                </a:cubicBezTo>
                <a:cubicBezTo>
                  <a:pt x="5432263" y="31589"/>
                  <a:pt x="5308310" y="3023"/>
                  <a:pt x="5129784" y="18288"/>
                </a:cubicBezTo>
                <a:cubicBezTo>
                  <a:pt x="4951258" y="33553"/>
                  <a:pt x="4799696" y="15357"/>
                  <a:pt x="4690872" y="18288"/>
                </a:cubicBezTo>
                <a:cubicBezTo>
                  <a:pt x="4582048" y="21219"/>
                  <a:pt x="4311124" y="-7836"/>
                  <a:pt x="4087368" y="18288"/>
                </a:cubicBezTo>
                <a:cubicBezTo>
                  <a:pt x="3863612" y="44412"/>
                  <a:pt x="3730288" y="13374"/>
                  <a:pt x="3401568" y="18288"/>
                </a:cubicBezTo>
                <a:cubicBezTo>
                  <a:pt x="3072848" y="23202"/>
                  <a:pt x="3020684" y="32425"/>
                  <a:pt x="2798064" y="18288"/>
                </a:cubicBezTo>
                <a:cubicBezTo>
                  <a:pt x="2575444" y="4151"/>
                  <a:pt x="2440915" y="-7352"/>
                  <a:pt x="2276856" y="18288"/>
                </a:cubicBezTo>
                <a:cubicBezTo>
                  <a:pt x="2112797" y="43928"/>
                  <a:pt x="1726502" y="-9560"/>
                  <a:pt x="1426464" y="18288"/>
                </a:cubicBezTo>
                <a:cubicBezTo>
                  <a:pt x="1126426" y="46136"/>
                  <a:pt x="992925" y="21016"/>
                  <a:pt x="740664" y="18288"/>
                </a:cubicBezTo>
                <a:cubicBezTo>
                  <a:pt x="488403" y="15560"/>
                  <a:pt x="195650" y="-16061"/>
                  <a:pt x="0" y="18288"/>
                </a:cubicBezTo>
                <a:cubicBezTo>
                  <a:pt x="348" y="9455"/>
                  <a:pt x="654" y="3983"/>
                  <a:pt x="0" y="0"/>
                </a:cubicBezTo>
                <a:close/>
              </a:path>
              <a:path w="8229600" h="18288" stroke="0" extrusionOk="0">
                <a:moveTo>
                  <a:pt x="0" y="0"/>
                </a:moveTo>
                <a:cubicBezTo>
                  <a:pt x="259263" y="-9445"/>
                  <a:pt x="404731" y="4427"/>
                  <a:pt x="521208" y="0"/>
                </a:cubicBezTo>
                <a:cubicBezTo>
                  <a:pt x="637685" y="-4427"/>
                  <a:pt x="839187" y="564"/>
                  <a:pt x="960120" y="0"/>
                </a:cubicBezTo>
                <a:cubicBezTo>
                  <a:pt x="1081053" y="-564"/>
                  <a:pt x="1313469" y="-16481"/>
                  <a:pt x="1481328" y="0"/>
                </a:cubicBezTo>
                <a:cubicBezTo>
                  <a:pt x="1649187" y="16481"/>
                  <a:pt x="1885247" y="26161"/>
                  <a:pt x="2167128" y="0"/>
                </a:cubicBezTo>
                <a:cubicBezTo>
                  <a:pt x="2449009" y="-26161"/>
                  <a:pt x="2761875" y="-22202"/>
                  <a:pt x="2935224" y="0"/>
                </a:cubicBezTo>
                <a:cubicBezTo>
                  <a:pt x="3108573" y="22202"/>
                  <a:pt x="3540687" y="-2863"/>
                  <a:pt x="3785616" y="0"/>
                </a:cubicBezTo>
                <a:cubicBezTo>
                  <a:pt x="4030545" y="2863"/>
                  <a:pt x="4280774" y="-12442"/>
                  <a:pt x="4636008" y="0"/>
                </a:cubicBezTo>
                <a:cubicBezTo>
                  <a:pt x="4991242" y="12442"/>
                  <a:pt x="5025483" y="16914"/>
                  <a:pt x="5239512" y="0"/>
                </a:cubicBezTo>
                <a:cubicBezTo>
                  <a:pt x="5453541" y="-16914"/>
                  <a:pt x="5754008" y="16592"/>
                  <a:pt x="6007608" y="0"/>
                </a:cubicBezTo>
                <a:cubicBezTo>
                  <a:pt x="6261208" y="-16592"/>
                  <a:pt x="6407957" y="-11909"/>
                  <a:pt x="6693408" y="0"/>
                </a:cubicBezTo>
                <a:cubicBezTo>
                  <a:pt x="6978859" y="11909"/>
                  <a:pt x="7015437" y="-20890"/>
                  <a:pt x="7296912" y="0"/>
                </a:cubicBezTo>
                <a:cubicBezTo>
                  <a:pt x="7578387" y="20890"/>
                  <a:pt x="7859622" y="46406"/>
                  <a:pt x="8229600" y="0"/>
                </a:cubicBezTo>
                <a:cubicBezTo>
                  <a:pt x="8230508" y="6337"/>
                  <a:pt x="8228722" y="11778"/>
                  <a:pt x="8229600" y="18288"/>
                </a:cubicBezTo>
                <a:cubicBezTo>
                  <a:pt x="8075287" y="35054"/>
                  <a:pt x="7821366" y="21850"/>
                  <a:pt x="7626096" y="18288"/>
                </a:cubicBezTo>
                <a:cubicBezTo>
                  <a:pt x="7430826" y="14726"/>
                  <a:pt x="7320004" y="-9669"/>
                  <a:pt x="7022592" y="18288"/>
                </a:cubicBezTo>
                <a:cubicBezTo>
                  <a:pt x="6725180" y="46245"/>
                  <a:pt x="6348804" y="-14025"/>
                  <a:pt x="6172200" y="18288"/>
                </a:cubicBezTo>
                <a:cubicBezTo>
                  <a:pt x="5995596" y="50601"/>
                  <a:pt x="5788102" y="22890"/>
                  <a:pt x="5650992" y="18288"/>
                </a:cubicBezTo>
                <a:cubicBezTo>
                  <a:pt x="5513882" y="13686"/>
                  <a:pt x="5198399" y="29121"/>
                  <a:pt x="4882896" y="18288"/>
                </a:cubicBezTo>
                <a:cubicBezTo>
                  <a:pt x="4567393" y="7455"/>
                  <a:pt x="4557008" y="26965"/>
                  <a:pt x="4443984" y="18288"/>
                </a:cubicBezTo>
                <a:cubicBezTo>
                  <a:pt x="4330960" y="9611"/>
                  <a:pt x="4061674" y="28891"/>
                  <a:pt x="3758184" y="18288"/>
                </a:cubicBezTo>
                <a:cubicBezTo>
                  <a:pt x="3454694" y="7685"/>
                  <a:pt x="3380392" y="19119"/>
                  <a:pt x="3236976" y="18288"/>
                </a:cubicBezTo>
                <a:cubicBezTo>
                  <a:pt x="3093560" y="17457"/>
                  <a:pt x="2632116" y="37607"/>
                  <a:pt x="2386584" y="18288"/>
                </a:cubicBezTo>
                <a:cubicBezTo>
                  <a:pt x="2141052" y="-1031"/>
                  <a:pt x="2110884" y="28777"/>
                  <a:pt x="1947672" y="18288"/>
                </a:cubicBezTo>
                <a:cubicBezTo>
                  <a:pt x="1784460" y="7799"/>
                  <a:pt x="1535467" y="461"/>
                  <a:pt x="1261872" y="18288"/>
                </a:cubicBezTo>
                <a:cubicBezTo>
                  <a:pt x="988277" y="36115"/>
                  <a:pt x="1021096" y="10375"/>
                  <a:pt x="822960" y="18288"/>
                </a:cubicBezTo>
                <a:cubicBezTo>
                  <a:pt x="624824" y="26201"/>
                  <a:pt x="298309" y="1283"/>
                  <a:pt x="0" y="18288"/>
                </a:cubicBezTo>
                <a:cubicBezTo>
                  <a:pt x="-633" y="12278"/>
                  <a:pt x="-757" y="5867"/>
                  <a:pt x="0" y="0"/>
                </a:cubicBezTo>
                <a:close/>
              </a:path>
            </a:pathLst>
          </a:custGeom>
          <a:solidFill>
            <a:schemeClr val="accent2">
              <a:alpha val="75000"/>
            </a:schemeClr>
          </a:solidFill>
          <a:ln w="44450" cap="rnd">
            <a:solidFill>
              <a:schemeClr val="accent2">
                <a:alpha val="75000"/>
              </a:schemeClr>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CAC10AB2-7543-1E1F-8837-011AD54532E7}"/>
              </a:ext>
            </a:extLst>
          </p:cNvPr>
          <p:cNvSpPr>
            <a:spLocks noGrp="1"/>
          </p:cNvSpPr>
          <p:nvPr>
            <p:ph sz="half" idx="1"/>
          </p:nvPr>
        </p:nvSpPr>
        <p:spPr>
          <a:xfrm>
            <a:off x="429369" y="2071316"/>
            <a:ext cx="5035164" cy="4119172"/>
          </a:xfrm>
        </p:spPr>
        <p:txBody>
          <a:bodyPr vert="horz" lIns="91440" tIns="45720" rIns="91440" bIns="45720" rtlCol="0" anchor="t">
            <a:normAutofit/>
          </a:bodyPr>
          <a:lstStyle/>
          <a:p>
            <a:pPr indent="-228600" defTabSz="914400"/>
            <a:r>
              <a:rPr lang="en-US" sz="1900"/>
              <a:t>Jerry Whitmore is the lead PCN nurse working with Sarah Keen and Hannah Green to support our housebound patients and people with increasing frailty </a:t>
            </a:r>
          </a:p>
          <a:p>
            <a:pPr indent="-228600" defTabSz="914400"/>
            <a:r>
              <a:rPr lang="en-US" sz="1900"/>
              <a:t>The team can do reviews of chronic diseases at home and produce individual care plans for them – including RESPECT forms</a:t>
            </a:r>
          </a:p>
          <a:p>
            <a:pPr indent="-228600" defTabSz="914400"/>
            <a:r>
              <a:rPr lang="en-US" sz="1900" dirty="0"/>
              <a:t>We can identify people at greatest risk of admission from avoidable causes – </a:t>
            </a:r>
            <a:r>
              <a:rPr lang="en-US" sz="1900" dirty="0" err="1"/>
              <a:t>eg</a:t>
            </a:r>
            <a:r>
              <a:rPr lang="en-US" sz="1900" dirty="0"/>
              <a:t> falls, flu, covid and do individual work with them</a:t>
            </a:r>
          </a:p>
        </p:txBody>
      </p:sp>
      <p:pic>
        <p:nvPicPr>
          <p:cNvPr id="5" name="Content Placeholder 4" descr="Profile image">
            <a:extLst>
              <a:ext uri="{FF2B5EF4-FFF2-40B4-BE49-F238E27FC236}">
                <a16:creationId xmlns:a16="http://schemas.microsoft.com/office/drawing/2014/main" id="{E98548AD-294C-EA61-603C-2198A16A46D1}"/>
              </a:ext>
            </a:extLst>
          </p:cNvPr>
          <p:cNvPicPr>
            <a:picLocks noGrp="1" noChangeAspect="1"/>
          </p:cNvPicPr>
          <p:nvPr>
            <p:ph sz="half" idx="2"/>
          </p:nvPr>
        </p:nvPicPr>
        <p:blipFill>
          <a:blip r:embed="rId2"/>
          <a:srcRect l="12673" r="15171" b="-3"/>
          <a:stretch>
            <a:fillRect/>
          </a:stretch>
        </p:blipFill>
        <p:spPr>
          <a:xfrm>
            <a:off x="5756743" y="2093976"/>
            <a:ext cx="2955798" cy="4096512"/>
          </a:xfrm>
          <a:prstGeom prst="rect">
            <a:avLst/>
          </a:prstGeom>
        </p:spPr>
      </p:pic>
    </p:spTree>
    <p:extLst>
      <p:ext uri="{BB962C8B-B14F-4D97-AF65-F5344CB8AC3E}">
        <p14:creationId xmlns:p14="http://schemas.microsoft.com/office/powerpoint/2010/main" val="420988780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389575E1-3389-451A-A5F7-27854C25C5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286" y="4293"/>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Rectangle 9">
            <a:extLst>
              <a:ext uri="{FF2B5EF4-FFF2-40B4-BE49-F238E27FC236}">
                <a16:creationId xmlns:a16="http://schemas.microsoft.com/office/drawing/2014/main" id="{A53CCC5C-D88E-40FB-B30B-23DCDBD01D3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
            <a:ext cx="3125451" cy="685800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E7C3BAD6-E18A-9598-F292-73E3F006593D}"/>
              </a:ext>
            </a:extLst>
          </p:cNvPr>
          <p:cNvSpPr>
            <a:spLocks noGrp="1"/>
          </p:cNvSpPr>
          <p:nvPr>
            <p:ph type="title"/>
          </p:nvPr>
        </p:nvSpPr>
        <p:spPr>
          <a:xfrm>
            <a:off x="515125" y="591344"/>
            <a:ext cx="2400300" cy="5585619"/>
          </a:xfrm>
        </p:spPr>
        <p:txBody>
          <a:bodyPr>
            <a:normAutofit/>
          </a:bodyPr>
          <a:lstStyle/>
          <a:p>
            <a:r>
              <a:rPr lang="en-GB">
                <a:solidFill>
                  <a:srgbClr val="FFFFFF"/>
                </a:solidFill>
              </a:rPr>
              <a:t>Clinical priorities</a:t>
            </a:r>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5662801" y="2455479"/>
            <a:ext cx="3062575"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31487D53-6C2A-8244-234B-78A9127CECB8}"/>
              </a:ext>
            </a:extLst>
          </p:cNvPr>
          <p:cNvSpPr>
            <a:spLocks noGrp="1"/>
          </p:cNvSpPr>
          <p:nvPr>
            <p:ph idx="1"/>
          </p:nvPr>
        </p:nvSpPr>
        <p:spPr>
          <a:xfrm>
            <a:off x="3335481" y="591344"/>
            <a:ext cx="5179868" cy="5585619"/>
          </a:xfrm>
        </p:spPr>
        <p:txBody>
          <a:bodyPr anchor="ctr">
            <a:normAutofit/>
          </a:bodyPr>
          <a:lstStyle/>
          <a:p>
            <a:r>
              <a:rPr lang="en-GB" dirty="0"/>
              <a:t>We are working with the PCN team to improve care of people aged 18-40 with Diabetes. Kathy and Grace have been telephoning people and asking them what the barriers to care are and we are working with a health coach to support them </a:t>
            </a:r>
          </a:p>
          <a:p>
            <a:r>
              <a:rPr lang="en-GB" dirty="0"/>
              <a:t>We are continuing to offer liver </a:t>
            </a:r>
            <a:r>
              <a:rPr lang="en-GB" dirty="0" err="1"/>
              <a:t>fibroscans</a:t>
            </a:r>
            <a:r>
              <a:rPr lang="en-GB" dirty="0"/>
              <a:t> at the practice to screen patients at high risk of liver disease – including people who drink higher levels of alcohol or people who are overweight and diabetic </a:t>
            </a:r>
          </a:p>
          <a:p>
            <a:r>
              <a:rPr lang="en-GB" dirty="0"/>
              <a:t>We have a new FENO machine to improve care of people with COPD and Asthma and are working closely with the hospital Respiratory team </a:t>
            </a:r>
          </a:p>
          <a:p>
            <a:r>
              <a:rPr lang="en-GB" dirty="0"/>
              <a:t>Our care of people with high blood pressure is improving – 72% now have good control – up 5% on last year </a:t>
            </a:r>
          </a:p>
        </p:txBody>
      </p:sp>
    </p:spTree>
    <p:extLst>
      <p:ext uri="{BB962C8B-B14F-4D97-AF65-F5344CB8AC3E}">
        <p14:creationId xmlns:p14="http://schemas.microsoft.com/office/powerpoint/2010/main" val="341197021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6" name="Rectangle 75">
            <a:extLst>
              <a:ext uri="{FF2B5EF4-FFF2-40B4-BE49-F238E27FC236}">
                <a16:creationId xmlns:a16="http://schemas.microsoft.com/office/drawing/2014/main" id="{B7BD7FCF-A254-4A97-A15C-319B6762267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78" name="Freeform: Shape 77">
            <a:extLst>
              <a:ext uri="{FF2B5EF4-FFF2-40B4-BE49-F238E27FC236}">
                <a16:creationId xmlns:a16="http://schemas.microsoft.com/office/drawing/2014/main" id="{52FFAF72-6204-4676-9C6F-9A4CC4D918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0"/>
            <a:ext cx="4472088" cy="6858000"/>
          </a:xfrm>
          <a:custGeom>
            <a:avLst/>
            <a:gdLst>
              <a:gd name="connsiteX0" fmla="*/ 1044839 w 5962785"/>
              <a:gd name="connsiteY0" fmla="*/ 0 h 6858000"/>
              <a:gd name="connsiteX1" fmla="*/ 5962785 w 5962785"/>
              <a:gd name="connsiteY1" fmla="*/ 0 h 6858000"/>
              <a:gd name="connsiteX2" fmla="*/ 5962785 w 5962785"/>
              <a:gd name="connsiteY2" fmla="*/ 6858000 h 6858000"/>
              <a:gd name="connsiteX3" fmla="*/ 1469886 w 5962785"/>
              <a:gd name="connsiteY3" fmla="*/ 6858000 h 6858000"/>
              <a:gd name="connsiteX4" fmla="*/ 1416006 w 5962785"/>
              <a:gd name="connsiteY4" fmla="*/ 6823984 h 6858000"/>
              <a:gd name="connsiteX5" fmla="*/ 1232473 w 5962785"/>
              <a:gd name="connsiteY5" fmla="*/ 6733873 h 6858000"/>
              <a:gd name="connsiteX6" fmla="*/ 1075471 w 5962785"/>
              <a:gd name="connsiteY6" fmla="*/ 6503186 h 6858000"/>
              <a:gd name="connsiteX7" fmla="*/ 1020229 w 5962785"/>
              <a:gd name="connsiteY7" fmla="*/ 6438306 h 6858000"/>
              <a:gd name="connsiteX8" fmla="*/ 883579 w 5962785"/>
              <a:gd name="connsiteY8" fmla="*/ 6351798 h 6858000"/>
              <a:gd name="connsiteX9" fmla="*/ 645167 w 5962785"/>
              <a:gd name="connsiteY9" fmla="*/ 6167969 h 6858000"/>
              <a:gd name="connsiteX10" fmla="*/ 732391 w 5962785"/>
              <a:gd name="connsiteY10" fmla="*/ 6124716 h 6858000"/>
              <a:gd name="connsiteX11" fmla="*/ 985339 w 5962785"/>
              <a:gd name="connsiteY11" fmla="*/ 6236455 h 6858000"/>
              <a:gd name="connsiteX12" fmla="*/ 1168509 w 5962785"/>
              <a:gd name="connsiteY12" fmla="*/ 6265291 h 6858000"/>
              <a:gd name="connsiteX13" fmla="*/ 909746 w 5962785"/>
              <a:gd name="connsiteY13" fmla="*/ 6070649 h 6858000"/>
              <a:gd name="connsiteX14" fmla="*/ 659704 w 5962785"/>
              <a:gd name="connsiteY14" fmla="*/ 5818335 h 6858000"/>
              <a:gd name="connsiteX15" fmla="*/ 851597 w 5962785"/>
              <a:gd name="connsiteY15" fmla="*/ 5865193 h 6858000"/>
              <a:gd name="connsiteX16" fmla="*/ 860319 w 5962785"/>
              <a:gd name="connsiteY16" fmla="*/ 5832753 h 6858000"/>
              <a:gd name="connsiteX17" fmla="*/ 691686 w 5962785"/>
              <a:gd name="connsiteY17" fmla="*/ 5533581 h 6858000"/>
              <a:gd name="connsiteX18" fmla="*/ 610278 w 5962785"/>
              <a:gd name="connsiteY18" fmla="*/ 5411029 h 6858000"/>
              <a:gd name="connsiteX19" fmla="*/ 238123 w 5962785"/>
              <a:gd name="connsiteY19" fmla="*/ 5046976 h 6858000"/>
              <a:gd name="connsiteX20" fmla="*/ 592833 w 5962785"/>
              <a:gd name="connsiteY20" fmla="*/ 5209177 h 6858000"/>
              <a:gd name="connsiteX21" fmla="*/ 226494 w 5962785"/>
              <a:gd name="connsiteY21" fmla="*/ 4855939 h 6858000"/>
              <a:gd name="connsiteX22" fmla="*/ 49139 w 5962785"/>
              <a:gd name="connsiteY22" fmla="*/ 4726177 h 6858000"/>
              <a:gd name="connsiteX23" fmla="*/ 5527 w 5962785"/>
              <a:gd name="connsiteY23" fmla="*/ 4650483 h 6858000"/>
              <a:gd name="connsiteX24" fmla="*/ 84029 w 5962785"/>
              <a:gd name="connsiteY24" fmla="*/ 4632460 h 6858000"/>
              <a:gd name="connsiteX25" fmla="*/ 325347 w 5962785"/>
              <a:gd name="connsiteY25" fmla="*/ 4661296 h 6858000"/>
              <a:gd name="connsiteX26" fmla="*/ 25879 w 5962785"/>
              <a:gd name="connsiteY26" fmla="*/ 4423401 h 6858000"/>
              <a:gd name="connsiteX27" fmla="*/ 249753 w 5962785"/>
              <a:gd name="connsiteY27" fmla="*/ 4459446 h 6858000"/>
              <a:gd name="connsiteX28" fmla="*/ 313718 w 5962785"/>
              <a:gd name="connsiteY28" fmla="*/ 4365729 h 6858000"/>
              <a:gd name="connsiteX29" fmla="*/ 418386 w 5962785"/>
              <a:gd name="connsiteY29" fmla="*/ 4214341 h 6858000"/>
              <a:gd name="connsiteX30" fmla="*/ 491072 w 5962785"/>
              <a:gd name="connsiteY30" fmla="*/ 4131438 h 6858000"/>
              <a:gd name="connsiteX31" fmla="*/ 520147 w 5962785"/>
              <a:gd name="connsiteY31" fmla="*/ 3864706 h 6858000"/>
              <a:gd name="connsiteX32" fmla="*/ 459090 w 5962785"/>
              <a:gd name="connsiteY32" fmla="*/ 3572743 h 6858000"/>
              <a:gd name="connsiteX33" fmla="*/ 290458 w 5962785"/>
              <a:gd name="connsiteY33" fmla="*/ 3424959 h 6858000"/>
              <a:gd name="connsiteX34" fmla="*/ 339884 w 5962785"/>
              <a:gd name="connsiteY34" fmla="*/ 3259153 h 6858000"/>
              <a:gd name="connsiteX35" fmla="*/ 697501 w 5962785"/>
              <a:gd name="connsiteY35" fmla="*/ 3360078 h 6858000"/>
              <a:gd name="connsiteX36" fmla="*/ 165437 w 5962785"/>
              <a:gd name="connsiteY36" fmla="*/ 2967190 h 6858000"/>
              <a:gd name="connsiteX37" fmla="*/ 255568 w 5962785"/>
              <a:gd name="connsiteY37" fmla="*/ 2949167 h 6858000"/>
              <a:gd name="connsiteX38" fmla="*/ 578296 w 5962785"/>
              <a:gd name="connsiteY38" fmla="*/ 2725691 h 6858000"/>
              <a:gd name="connsiteX39" fmla="*/ 595740 w 5962785"/>
              <a:gd name="connsiteY39" fmla="*/ 2714876 h 6858000"/>
              <a:gd name="connsiteX40" fmla="*/ 650982 w 5962785"/>
              <a:gd name="connsiteY40" fmla="*/ 2574301 h 6858000"/>
              <a:gd name="connsiteX41" fmla="*/ 825429 w 5962785"/>
              <a:gd name="connsiteY41" fmla="*/ 2552674 h 6858000"/>
              <a:gd name="connsiteX42" fmla="*/ 970802 w 5962785"/>
              <a:gd name="connsiteY42" fmla="*/ 2585115 h 6858000"/>
              <a:gd name="connsiteX43" fmla="*/ 1127805 w 5962785"/>
              <a:gd name="connsiteY43" fmla="*/ 2545465 h 6858000"/>
              <a:gd name="connsiteX44" fmla="*/ 1267362 w 5962785"/>
              <a:gd name="connsiteY44" fmla="*/ 2563488 h 6858000"/>
              <a:gd name="connsiteX45" fmla="*/ 1386568 w 5962785"/>
              <a:gd name="connsiteY45" fmla="*/ 2538257 h 6858000"/>
              <a:gd name="connsiteX46" fmla="*/ 1270270 w 5962785"/>
              <a:gd name="connsiteY46" fmla="*/ 2419309 h 6858000"/>
              <a:gd name="connsiteX47" fmla="*/ 1107453 w 5962785"/>
              <a:gd name="connsiteY47" fmla="*/ 2419309 h 6858000"/>
              <a:gd name="connsiteX48" fmla="*/ 991154 w 5962785"/>
              <a:gd name="connsiteY48" fmla="*/ 2343615 h 6858000"/>
              <a:gd name="connsiteX49" fmla="*/ 880671 w 5962785"/>
              <a:gd name="connsiteY49" fmla="*/ 2206645 h 6858000"/>
              <a:gd name="connsiteX50" fmla="*/ 491072 w 5962785"/>
              <a:gd name="connsiteY50" fmla="*/ 1986771 h 6858000"/>
              <a:gd name="connsiteX51" fmla="*/ 421293 w 5962785"/>
              <a:gd name="connsiteY51" fmla="*/ 1903868 h 6858000"/>
              <a:gd name="connsiteX52" fmla="*/ 1531941 w 5962785"/>
              <a:gd name="connsiteY52" fmla="*/ 2224667 h 6858000"/>
              <a:gd name="connsiteX53" fmla="*/ 1188861 w 5962785"/>
              <a:gd name="connsiteY53" fmla="*/ 2091301 h 6858000"/>
              <a:gd name="connsiteX54" fmla="*/ 1421458 w 5962785"/>
              <a:gd name="connsiteY54" fmla="*/ 2116532 h 6858000"/>
              <a:gd name="connsiteX55" fmla="*/ 1549386 w 5962785"/>
              <a:gd name="connsiteY55" fmla="*/ 2026420 h 6858000"/>
              <a:gd name="connsiteX56" fmla="*/ 1549386 w 5962785"/>
              <a:gd name="connsiteY56" fmla="*/ 1997584 h 6858000"/>
              <a:gd name="connsiteX57" fmla="*/ 1453440 w 5962785"/>
              <a:gd name="connsiteY57" fmla="*/ 1914682 h 6858000"/>
              <a:gd name="connsiteX58" fmla="*/ 1398198 w 5962785"/>
              <a:gd name="connsiteY58" fmla="*/ 1860614 h 6858000"/>
              <a:gd name="connsiteX59" fmla="*/ 1247011 w 5962785"/>
              <a:gd name="connsiteY59" fmla="*/ 1665972 h 6858000"/>
              <a:gd name="connsiteX60" fmla="*/ 1354586 w 5962785"/>
              <a:gd name="connsiteY60" fmla="*/ 1644345 h 6858000"/>
              <a:gd name="connsiteX61" fmla="*/ 1395290 w 5962785"/>
              <a:gd name="connsiteY61" fmla="*/ 1604696 h 6858000"/>
              <a:gd name="connsiteX62" fmla="*/ 1366216 w 5962785"/>
              <a:gd name="connsiteY62" fmla="*/ 1547025 h 6858000"/>
              <a:gd name="connsiteX63" fmla="*/ 1031858 w 5962785"/>
              <a:gd name="connsiteY63" fmla="*/ 1370405 h 6858000"/>
              <a:gd name="connsiteX64" fmla="*/ 1005692 w 5962785"/>
              <a:gd name="connsiteY64" fmla="*/ 1233435 h 6858000"/>
              <a:gd name="connsiteX65" fmla="*/ 1069655 w 5962785"/>
              <a:gd name="connsiteY65" fmla="*/ 1211808 h 6858000"/>
              <a:gd name="connsiteX66" fmla="*/ 1142342 w 5962785"/>
              <a:gd name="connsiteY66" fmla="*/ 1222621 h 6858000"/>
              <a:gd name="connsiteX67" fmla="*/ 1084193 w 5962785"/>
              <a:gd name="connsiteY67" fmla="*/ 1114487 h 6858000"/>
              <a:gd name="connsiteX68" fmla="*/ 848689 w 5962785"/>
              <a:gd name="connsiteY68" fmla="*/ 1006353 h 6858000"/>
              <a:gd name="connsiteX69" fmla="*/ 805077 w 5962785"/>
              <a:gd name="connsiteY69" fmla="*/ 948681 h 6858000"/>
              <a:gd name="connsiteX70" fmla="*/ 863226 w 5962785"/>
              <a:gd name="connsiteY70" fmla="*/ 919844 h 6858000"/>
              <a:gd name="connsiteX71" fmla="*/ 906838 w 5962785"/>
              <a:gd name="connsiteY71" fmla="*/ 909031 h 6858000"/>
              <a:gd name="connsiteX72" fmla="*/ 5527 w 5962785"/>
              <a:gd name="connsiteY72" fmla="*/ 458471 h 6858000"/>
              <a:gd name="connsiteX73" fmla="*/ 209049 w 5962785"/>
              <a:gd name="connsiteY73" fmla="*/ 454867 h 6858000"/>
              <a:gd name="connsiteX74" fmla="*/ 409664 w 5962785"/>
              <a:gd name="connsiteY74" fmla="*/ 526956 h 6858000"/>
              <a:gd name="connsiteX75" fmla="*/ 621908 w 5962785"/>
              <a:gd name="connsiteY75" fmla="*/ 516143 h 6858000"/>
              <a:gd name="connsiteX76" fmla="*/ 822522 w 5962785"/>
              <a:gd name="connsiteY76" fmla="*/ 552188 h 6858000"/>
              <a:gd name="connsiteX77" fmla="*/ 996969 w 5962785"/>
              <a:gd name="connsiteY77" fmla="*/ 552188 h 6858000"/>
              <a:gd name="connsiteX78" fmla="*/ 834151 w 5962785"/>
              <a:gd name="connsiteY78" fmla="*/ 498120 h 6858000"/>
              <a:gd name="connsiteX79" fmla="*/ 773095 w 5962785"/>
              <a:gd name="connsiteY79" fmla="*/ 408008 h 6858000"/>
              <a:gd name="connsiteX80" fmla="*/ 793447 w 5962785"/>
              <a:gd name="connsiteY80" fmla="*/ 325106 h 6858000"/>
              <a:gd name="connsiteX81" fmla="*/ 860319 w 5962785"/>
              <a:gd name="connsiteY81" fmla="*/ 350336 h 6858000"/>
              <a:gd name="connsiteX82" fmla="*/ 938820 w 5962785"/>
              <a:gd name="connsiteY82" fmla="*/ 444054 h 6858000"/>
              <a:gd name="connsiteX83" fmla="*/ 956265 w 5962785"/>
              <a:gd name="connsiteY83" fmla="*/ 386381 h 6858000"/>
              <a:gd name="connsiteX84" fmla="*/ 1002784 w 5962785"/>
              <a:gd name="connsiteY84" fmla="*/ 343127 h 6858000"/>
              <a:gd name="connsiteX85" fmla="*/ 1270270 w 5962785"/>
              <a:gd name="connsiteY85" fmla="*/ 364755 h 6858000"/>
              <a:gd name="connsiteX86" fmla="*/ 1092915 w 5962785"/>
              <a:gd name="connsiteY86" fmla="*/ 180926 h 6858000"/>
              <a:gd name="connsiteX87" fmla="*/ 979525 w 5962785"/>
              <a:gd name="connsiteY87" fmla="*/ 152090 h 6858000"/>
              <a:gd name="connsiteX88" fmla="*/ 953358 w 5962785"/>
              <a:gd name="connsiteY88" fmla="*/ 76396 h 6858000"/>
              <a:gd name="connsiteX89" fmla="*/ 1005692 w 5962785"/>
              <a:gd name="connsiteY89" fmla="*/ 58373 h 6858000"/>
              <a:gd name="connsiteX90" fmla="*/ 1267362 w 5962785"/>
              <a:gd name="connsiteY90" fmla="*/ 123254 h 6858000"/>
              <a:gd name="connsiteX91" fmla="*/ 1310975 w 5962785"/>
              <a:gd name="connsiteY91" fmla="*/ 98023 h 6858000"/>
              <a:gd name="connsiteX92" fmla="*/ 1159787 w 5962785"/>
              <a:gd name="connsiteY92" fmla="*/ 4350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Lst>
            <a:rect l="l" t="t" r="r" b="b"/>
            <a:pathLst>
              <a:path w="5962785" h="6858000">
                <a:moveTo>
                  <a:pt x="1044839" y="0"/>
                </a:moveTo>
                <a:lnTo>
                  <a:pt x="5962785" y="0"/>
                </a:lnTo>
                <a:lnTo>
                  <a:pt x="5962785" y="6858000"/>
                </a:lnTo>
                <a:lnTo>
                  <a:pt x="1469886" y="6858000"/>
                </a:lnTo>
                <a:lnTo>
                  <a:pt x="1416006" y="6823984"/>
                </a:lnTo>
                <a:cubicBezTo>
                  <a:pt x="1356767" y="6787940"/>
                  <a:pt x="1296437" y="6755500"/>
                  <a:pt x="1232473" y="6733873"/>
                </a:cubicBezTo>
                <a:cubicBezTo>
                  <a:pt x="1145250" y="6705037"/>
                  <a:pt x="1060933" y="6654575"/>
                  <a:pt x="1075471" y="6503186"/>
                </a:cubicBezTo>
                <a:cubicBezTo>
                  <a:pt x="1078378" y="6459932"/>
                  <a:pt x="1055118" y="6427493"/>
                  <a:pt x="1020229" y="6438306"/>
                </a:cubicBezTo>
                <a:cubicBezTo>
                  <a:pt x="953358" y="6459932"/>
                  <a:pt x="921375" y="6398656"/>
                  <a:pt x="883579" y="6351798"/>
                </a:cubicBezTo>
                <a:cubicBezTo>
                  <a:pt x="816707" y="6268895"/>
                  <a:pt x="752743" y="6182387"/>
                  <a:pt x="645167" y="6167969"/>
                </a:cubicBezTo>
                <a:cubicBezTo>
                  <a:pt x="665519" y="6103088"/>
                  <a:pt x="700408" y="6110298"/>
                  <a:pt x="732391" y="6124716"/>
                </a:cubicBezTo>
                <a:cubicBezTo>
                  <a:pt x="816707" y="6160761"/>
                  <a:pt x="901023" y="6200410"/>
                  <a:pt x="985339" y="6236455"/>
                </a:cubicBezTo>
                <a:cubicBezTo>
                  <a:pt x="1040581" y="6258081"/>
                  <a:pt x="1095822" y="6290522"/>
                  <a:pt x="1168509" y="6265291"/>
                </a:cubicBezTo>
                <a:cubicBezTo>
                  <a:pt x="1104545" y="6135530"/>
                  <a:pt x="996969" y="6110298"/>
                  <a:pt x="909746" y="6070649"/>
                </a:cubicBezTo>
                <a:cubicBezTo>
                  <a:pt x="802169" y="6020185"/>
                  <a:pt x="738206" y="5926470"/>
                  <a:pt x="659704" y="5818335"/>
                </a:cubicBezTo>
                <a:cubicBezTo>
                  <a:pt x="738206" y="5789500"/>
                  <a:pt x="787632" y="5868798"/>
                  <a:pt x="851597" y="5865193"/>
                </a:cubicBezTo>
                <a:cubicBezTo>
                  <a:pt x="854504" y="5854380"/>
                  <a:pt x="860319" y="5832753"/>
                  <a:pt x="860319" y="5832753"/>
                </a:cubicBezTo>
                <a:cubicBezTo>
                  <a:pt x="755650" y="5775081"/>
                  <a:pt x="709132" y="5666947"/>
                  <a:pt x="691686" y="5533581"/>
                </a:cubicBezTo>
                <a:cubicBezTo>
                  <a:pt x="685872" y="5465095"/>
                  <a:pt x="648075" y="5443468"/>
                  <a:pt x="610278" y="5411029"/>
                </a:cubicBezTo>
                <a:cubicBezTo>
                  <a:pt x="482350" y="5299289"/>
                  <a:pt x="345700" y="5198364"/>
                  <a:pt x="238123" y="5046976"/>
                </a:cubicBezTo>
                <a:cubicBezTo>
                  <a:pt x="363144" y="5064998"/>
                  <a:pt x="461997" y="5165924"/>
                  <a:pt x="592833" y="5209177"/>
                </a:cubicBezTo>
                <a:cubicBezTo>
                  <a:pt x="488165" y="5043371"/>
                  <a:pt x="351514" y="4956864"/>
                  <a:pt x="226494" y="4855939"/>
                </a:cubicBezTo>
                <a:cubicBezTo>
                  <a:pt x="168344" y="4809081"/>
                  <a:pt x="116011" y="4751408"/>
                  <a:pt x="49139" y="4726177"/>
                </a:cubicBezTo>
                <a:cubicBezTo>
                  <a:pt x="25879" y="4718968"/>
                  <a:pt x="-14825" y="4700947"/>
                  <a:pt x="5527" y="4650483"/>
                </a:cubicBezTo>
                <a:cubicBezTo>
                  <a:pt x="22972" y="4607230"/>
                  <a:pt x="54954" y="4621648"/>
                  <a:pt x="84029" y="4632460"/>
                </a:cubicBezTo>
                <a:cubicBezTo>
                  <a:pt x="153807" y="4661296"/>
                  <a:pt x="229401" y="4661296"/>
                  <a:pt x="325347" y="4661296"/>
                </a:cubicBezTo>
                <a:cubicBezTo>
                  <a:pt x="243939" y="4524326"/>
                  <a:pt x="95658" y="4567580"/>
                  <a:pt x="25879" y="4423401"/>
                </a:cubicBezTo>
                <a:cubicBezTo>
                  <a:pt x="113103" y="4398170"/>
                  <a:pt x="179975" y="4448632"/>
                  <a:pt x="249753" y="4459446"/>
                </a:cubicBezTo>
                <a:cubicBezTo>
                  <a:pt x="313718" y="4470259"/>
                  <a:pt x="328254" y="4445028"/>
                  <a:pt x="313718" y="4365729"/>
                </a:cubicBezTo>
                <a:cubicBezTo>
                  <a:pt x="290458" y="4243177"/>
                  <a:pt x="325347" y="4181900"/>
                  <a:pt x="418386" y="4214341"/>
                </a:cubicBezTo>
                <a:cubicBezTo>
                  <a:pt x="505609" y="4246781"/>
                  <a:pt x="514332" y="4199922"/>
                  <a:pt x="491072" y="4131438"/>
                </a:cubicBezTo>
                <a:cubicBezTo>
                  <a:pt x="456183" y="4030512"/>
                  <a:pt x="493979" y="3951214"/>
                  <a:pt x="520147" y="3864706"/>
                </a:cubicBezTo>
                <a:cubicBezTo>
                  <a:pt x="560851" y="3734945"/>
                  <a:pt x="543407" y="3670064"/>
                  <a:pt x="459090" y="3572743"/>
                </a:cubicBezTo>
                <a:cubicBezTo>
                  <a:pt x="409664" y="3518676"/>
                  <a:pt x="360236" y="3471818"/>
                  <a:pt x="290458" y="3424959"/>
                </a:cubicBezTo>
                <a:cubicBezTo>
                  <a:pt x="450368" y="3399728"/>
                  <a:pt x="284643" y="3313221"/>
                  <a:pt x="339884" y="3259153"/>
                </a:cubicBezTo>
                <a:cubicBezTo>
                  <a:pt x="453275" y="3237527"/>
                  <a:pt x="543407" y="3410542"/>
                  <a:pt x="697501" y="3360078"/>
                </a:cubicBezTo>
                <a:cubicBezTo>
                  <a:pt x="511425" y="3212294"/>
                  <a:pt x="302087" y="3165436"/>
                  <a:pt x="165437" y="2967190"/>
                </a:cubicBezTo>
                <a:cubicBezTo>
                  <a:pt x="197419" y="2923937"/>
                  <a:pt x="229401" y="2967190"/>
                  <a:pt x="255568" y="2949167"/>
                </a:cubicBezTo>
                <a:cubicBezTo>
                  <a:pt x="255568" y="2938354"/>
                  <a:pt x="560851" y="3006840"/>
                  <a:pt x="578296" y="2725691"/>
                </a:cubicBezTo>
                <a:cubicBezTo>
                  <a:pt x="584111" y="2725691"/>
                  <a:pt x="589926" y="2725691"/>
                  <a:pt x="595740" y="2714876"/>
                </a:cubicBezTo>
                <a:cubicBezTo>
                  <a:pt x="627722" y="2675228"/>
                  <a:pt x="598648" y="2581510"/>
                  <a:pt x="650982" y="2574301"/>
                </a:cubicBezTo>
                <a:cubicBezTo>
                  <a:pt x="709132" y="2567092"/>
                  <a:pt x="764373" y="2534653"/>
                  <a:pt x="825429" y="2552674"/>
                </a:cubicBezTo>
                <a:cubicBezTo>
                  <a:pt x="871949" y="2567092"/>
                  <a:pt x="921375" y="2585115"/>
                  <a:pt x="970802" y="2585115"/>
                </a:cubicBezTo>
                <a:cubicBezTo>
                  <a:pt x="1023136" y="2585115"/>
                  <a:pt x="1095822" y="2707668"/>
                  <a:pt x="1127805" y="2545465"/>
                </a:cubicBezTo>
                <a:cubicBezTo>
                  <a:pt x="1127805" y="2538257"/>
                  <a:pt x="1217936" y="2556280"/>
                  <a:pt x="1267362" y="2563488"/>
                </a:cubicBezTo>
                <a:cubicBezTo>
                  <a:pt x="1308067" y="2570698"/>
                  <a:pt x="1357494" y="2603137"/>
                  <a:pt x="1386568" y="2538257"/>
                </a:cubicBezTo>
                <a:cubicBezTo>
                  <a:pt x="1401105" y="2498607"/>
                  <a:pt x="1331326" y="2426518"/>
                  <a:pt x="1270270" y="2419309"/>
                </a:cubicBezTo>
                <a:cubicBezTo>
                  <a:pt x="1215029" y="2412101"/>
                  <a:pt x="1159787" y="2404892"/>
                  <a:pt x="1107453" y="2419309"/>
                </a:cubicBezTo>
                <a:cubicBezTo>
                  <a:pt x="1043489" y="2437331"/>
                  <a:pt x="1008599" y="2408495"/>
                  <a:pt x="991154" y="2343615"/>
                </a:cubicBezTo>
                <a:cubicBezTo>
                  <a:pt x="970802" y="2275131"/>
                  <a:pt x="933005" y="2239085"/>
                  <a:pt x="880671" y="2206645"/>
                </a:cubicBezTo>
                <a:cubicBezTo>
                  <a:pt x="752743" y="2127346"/>
                  <a:pt x="630630" y="2033629"/>
                  <a:pt x="491072" y="1986771"/>
                </a:cubicBezTo>
                <a:cubicBezTo>
                  <a:pt x="464905" y="1979562"/>
                  <a:pt x="432923" y="1965145"/>
                  <a:pt x="421293" y="1903868"/>
                </a:cubicBezTo>
                <a:cubicBezTo>
                  <a:pt x="799262" y="1997584"/>
                  <a:pt x="1142342" y="2239085"/>
                  <a:pt x="1531941" y="2224667"/>
                </a:cubicBezTo>
                <a:cubicBezTo>
                  <a:pt x="1427272" y="2148974"/>
                  <a:pt x="1302252" y="2145369"/>
                  <a:pt x="1188861" y="2091301"/>
                </a:cubicBezTo>
                <a:cubicBezTo>
                  <a:pt x="1270270" y="2051652"/>
                  <a:pt x="1345864" y="2094906"/>
                  <a:pt x="1421458" y="2116532"/>
                </a:cubicBezTo>
                <a:cubicBezTo>
                  <a:pt x="1485422" y="2134554"/>
                  <a:pt x="1543571" y="2138160"/>
                  <a:pt x="1549386" y="2026420"/>
                </a:cubicBezTo>
                <a:cubicBezTo>
                  <a:pt x="1549386" y="2015607"/>
                  <a:pt x="1549386" y="2008398"/>
                  <a:pt x="1549386" y="1997584"/>
                </a:cubicBezTo>
                <a:cubicBezTo>
                  <a:pt x="1526126" y="1950727"/>
                  <a:pt x="1494144" y="1929099"/>
                  <a:pt x="1453440" y="1914682"/>
                </a:cubicBezTo>
                <a:cubicBezTo>
                  <a:pt x="1430180" y="1907473"/>
                  <a:pt x="1398198" y="1893056"/>
                  <a:pt x="1398198" y="1860614"/>
                </a:cubicBezTo>
                <a:cubicBezTo>
                  <a:pt x="1401105" y="1738063"/>
                  <a:pt x="1322604" y="1702018"/>
                  <a:pt x="1247011" y="1665972"/>
                </a:cubicBezTo>
                <a:cubicBezTo>
                  <a:pt x="1287715" y="1604696"/>
                  <a:pt x="1322604" y="1647950"/>
                  <a:pt x="1354586" y="1644345"/>
                </a:cubicBezTo>
                <a:cubicBezTo>
                  <a:pt x="1374939" y="1640741"/>
                  <a:pt x="1395290" y="1637138"/>
                  <a:pt x="1395290" y="1604696"/>
                </a:cubicBezTo>
                <a:cubicBezTo>
                  <a:pt x="1395290" y="1579465"/>
                  <a:pt x="1386568" y="1547025"/>
                  <a:pt x="1366216" y="1547025"/>
                </a:cubicBezTo>
                <a:cubicBezTo>
                  <a:pt x="1238288" y="1543420"/>
                  <a:pt x="1165601" y="1370405"/>
                  <a:pt x="1031858" y="1370405"/>
                </a:cubicBezTo>
                <a:cubicBezTo>
                  <a:pt x="950450" y="1370405"/>
                  <a:pt x="1072563" y="1273083"/>
                  <a:pt x="1005692" y="1233435"/>
                </a:cubicBezTo>
                <a:cubicBezTo>
                  <a:pt x="991154" y="1222621"/>
                  <a:pt x="1046396" y="1208203"/>
                  <a:pt x="1069655" y="1211808"/>
                </a:cubicBezTo>
                <a:cubicBezTo>
                  <a:pt x="1092915" y="1215412"/>
                  <a:pt x="1113268" y="1240644"/>
                  <a:pt x="1142342" y="1222621"/>
                </a:cubicBezTo>
                <a:cubicBezTo>
                  <a:pt x="1156879" y="1157741"/>
                  <a:pt x="1119082" y="1132510"/>
                  <a:pt x="1084193" y="1114487"/>
                </a:cubicBezTo>
                <a:cubicBezTo>
                  <a:pt x="1008599" y="1071234"/>
                  <a:pt x="933005" y="1020771"/>
                  <a:pt x="848689" y="1006353"/>
                </a:cubicBezTo>
                <a:cubicBezTo>
                  <a:pt x="819615" y="1002748"/>
                  <a:pt x="802169" y="984726"/>
                  <a:pt x="805077" y="948681"/>
                </a:cubicBezTo>
                <a:cubicBezTo>
                  <a:pt x="810892" y="901822"/>
                  <a:pt x="839967" y="916240"/>
                  <a:pt x="863226" y="919844"/>
                </a:cubicBezTo>
                <a:cubicBezTo>
                  <a:pt x="877764" y="923450"/>
                  <a:pt x="892301" y="934263"/>
                  <a:pt x="906838" y="909031"/>
                </a:cubicBezTo>
                <a:cubicBezTo>
                  <a:pt x="566666" y="653113"/>
                  <a:pt x="386404" y="667532"/>
                  <a:pt x="5527" y="458471"/>
                </a:cubicBezTo>
                <a:cubicBezTo>
                  <a:pt x="89843" y="418822"/>
                  <a:pt x="150900" y="447658"/>
                  <a:pt x="209049" y="454867"/>
                </a:cubicBezTo>
                <a:cubicBezTo>
                  <a:pt x="354422" y="472890"/>
                  <a:pt x="264290" y="505329"/>
                  <a:pt x="409664" y="526956"/>
                </a:cubicBezTo>
                <a:cubicBezTo>
                  <a:pt x="479443" y="537770"/>
                  <a:pt x="543407" y="573815"/>
                  <a:pt x="621908" y="516143"/>
                </a:cubicBezTo>
                <a:cubicBezTo>
                  <a:pt x="674242" y="476494"/>
                  <a:pt x="758558" y="519747"/>
                  <a:pt x="822522" y="552188"/>
                </a:cubicBezTo>
                <a:cubicBezTo>
                  <a:pt x="874856" y="581024"/>
                  <a:pt x="927190" y="588232"/>
                  <a:pt x="996969" y="552188"/>
                </a:cubicBezTo>
                <a:cubicBezTo>
                  <a:pt x="933005" y="530562"/>
                  <a:pt x="883579" y="512539"/>
                  <a:pt x="834151" y="498120"/>
                </a:cubicBezTo>
                <a:cubicBezTo>
                  <a:pt x="793447" y="487307"/>
                  <a:pt x="770187" y="462076"/>
                  <a:pt x="773095" y="408008"/>
                </a:cubicBezTo>
                <a:cubicBezTo>
                  <a:pt x="773095" y="379172"/>
                  <a:pt x="764373" y="339523"/>
                  <a:pt x="793447" y="325106"/>
                </a:cubicBezTo>
                <a:cubicBezTo>
                  <a:pt x="816707" y="310688"/>
                  <a:pt x="848689" y="325106"/>
                  <a:pt x="860319" y="350336"/>
                </a:cubicBezTo>
                <a:cubicBezTo>
                  <a:pt x="874856" y="397195"/>
                  <a:pt x="889393" y="440449"/>
                  <a:pt x="938820" y="444054"/>
                </a:cubicBezTo>
                <a:cubicBezTo>
                  <a:pt x="1005692" y="451262"/>
                  <a:pt x="967894" y="422426"/>
                  <a:pt x="956265" y="386381"/>
                </a:cubicBezTo>
                <a:cubicBezTo>
                  <a:pt x="944635" y="346733"/>
                  <a:pt x="979525" y="335919"/>
                  <a:pt x="1002784" y="343127"/>
                </a:cubicBezTo>
                <a:cubicBezTo>
                  <a:pt x="1090008" y="375569"/>
                  <a:pt x="1180139" y="317897"/>
                  <a:pt x="1270270" y="364755"/>
                </a:cubicBezTo>
                <a:cubicBezTo>
                  <a:pt x="1247011" y="249411"/>
                  <a:pt x="1197583" y="198949"/>
                  <a:pt x="1092915" y="180926"/>
                </a:cubicBezTo>
                <a:cubicBezTo>
                  <a:pt x="1055118" y="177322"/>
                  <a:pt x="1014414" y="184530"/>
                  <a:pt x="979525" y="152090"/>
                </a:cubicBezTo>
                <a:cubicBezTo>
                  <a:pt x="959172" y="134068"/>
                  <a:pt x="938820" y="112441"/>
                  <a:pt x="953358" y="76396"/>
                </a:cubicBezTo>
                <a:cubicBezTo>
                  <a:pt x="962080" y="51165"/>
                  <a:pt x="985339" y="51165"/>
                  <a:pt x="1005692" y="58373"/>
                </a:cubicBezTo>
                <a:cubicBezTo>
                  <a:pt x="1090008" y="98023"/>
                  <a:pt x="1180139" y="108837"/>
                  <a:pt x="1267362" y="123254"/>
                </a:cubicBezTo>
                <a:cubicBezTo>
                  <a:pt x="1281900" y="126859"/>
                  <a:pt x="1296437" y="134068"/>
                  <a:pt x="1310975" y="98023"/>
                </a:cubicBezTo>
                <a:cubicBezTo>
                  <a:pt x="1260095" y="81803"/>
                  <a:pt x="1209941" y="62879"/>
                  <a:pt x="1159787" y="43505"/>
                </a:cubicBezTo>
                <a:close/>
              </a:path>
            </a:pathLst>
          </a:custGeom>
          <a:solidFill>
            <a:schemeClr val="bg2">
              <a:alpha val="50000"/>
            </a:schemeClr>
          </a:solidFill>
          <a:ln w="32707" cap="flat">
            <a:noFill/>
            <a:prstDash val="solid"/>
            <a:miter/>
          </a:ln>
        </p:spPr>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2" name="Title 1">
            <a:extLst>
              <a:ext uri="{FF2B5EF4-FFF2-40B4-BE49-F238E27FC236}">
                <a16:creationId xmlns:a16="http://schemas.microsoft.com/office/drawing/2014/main" id="{31E01EC6-8A06-1A5E-877C-274DF1ACFDC4}"/>
              </a:ext>
            </a:extLst>
          </p:cNvPr>
          <p:cNvSpPr>
            <a:spLocks noGrp="1"/>
          </p:cNvSpPr>
          <p:nvPr>
            <p:ph type="title"/>
          </p:nvPr>
        </p:nvSpPr>
        <p:spPr>
          <a:xfrm>
            <a:off x="482600" y="292100"/>
            <a:ext cx="4472087" cy="6464299"/>
          </a:xfrm>
        </p:spPr>
        <p:txBody>
          <a:bodyPr vert="horz" lIns="91440" tIns="45720" rIns="91440" bIns="45720" rtlCol="0" anchor="b">
            <a:normAutofit/>
          </a:bodyPr>
          <a:lstStyle/>
          <a:p>
            <a:pPr marL="342900" lvl="1" indent="-342900" algn="l" rtl="0">
              <a:lnSpc>
                <a:spcPct val="90000"/>
              </a:lnSpc>
              <a:spcBef>
                <a:spcPct val="0"/>
              </a:spcBef>
            </a:pPr>
            <a:r>
              <a:rPr lang="en-US" sz="2000" b="1" kern="1200" dirty="0">
                <a:solidFill>
                  <a:schemeClr val="tx1"/>
                </a:solidFill>
                <a:latin typeface="+mj-lt"/>
                <a:ea typeface="+mj-ea"/>
                <a:cs typeface="+mj-cs"/>
              </a:rPr>
              <a:t>       Self appointment link and</a:t>
            </a:r>
            <a:br>
              <a:rPr lang="en-US" sz="2000" b="1" kern="1200" dirty="0">
                <a:solidFill>
                  <a:schemeClr val="tx1"/>
                </a:solidFill>
                <a:latin typeface="+mj-lt"/>
                <a:ea typeface="+mj-ea"/>
                <a:cs typeface="+mj-cs"/>
              </a:rPr>
            </a:br>
            <a:r>
              <a:rPr lang="en-US" sz="2000" b="1" kern="1200" dirty="0">
                <a:solidFill>
                  <a:schemeClr val="tx1"/>
                </a:solidFill>
                <a:latin typeface="+mj-lt"/>
                <a:ea typeface="+mj-ea"/>
                <a:cs typeface="+mj-cs"/>
              </a:rPr>
              <a:t>use of Artificial Intelligence (AI)</a:t>
            </a:r>
            <a:br>
              <a:rPr lang="en-US" sz="2000" b="1" kern="1200" dirty="0">
                <a:solidFill>
                  <a:schemeClr val="tx1"/>
                </a:solidFill>
                <a:latin typeface="+mj-lt"/>
                <a:ea typeface="+mj-ea"/>
                <a:cs typeface="+mj-cs"/>
              </a:rPr>
            </a:br>
            <a:br>
              <a:rPr lang="en-US" b="1" kern="1200" dirty="0">
                <a:solidFill>
                  <a:schemeClr val="tx1"/>
                </a:solidFill>
                <a:latin typeface="+mj-lt"/>
                <a:ea typeface="+mj-ea"/>
                <a:cs typeface="+mj-cs"/>
              </a:rPr>
            </a:br>
            <a:r>
              <a:rPr lang="en-US" kern="1200" dirty="0">
                <a:solidFill>
                  <a:schemeClr val="tx1"/>
                </a:solidFill>
                <a:latin typeface="+mj-lt"/>
                <a:ea typeface="+mj-ea"/>
                <a:cs typeface="+mj-cs"/>
              </a:rPr>
              <a:t>We are exploring ways to improve triage and make sure that everyone gets the right advice first time</a:t>
            </a:r>
            <a:br>
              <a:rPr lang="en-US" kern="1200" dirty="0">
                <a:solidFill>
                  <a:schemeClr val="tx1"/>
                </a:solidFill>
                <a:latin typeface="+mj-lt"/>
                <a:ea typeface="+mj-ea"/>
                <a:cs typeface="+mj-cs"/>
              </a:rPr>
            </a:br>
            <a:br>
              <a:rPr lang="en-US" kern="1200" dirty="0">
                <a:solidFill>
                  <a:schemeClr val="tx1"/>
                </a:solidFill>
                <a:latin typeface="+mj-lt"/>
                <a:ea typeface="+mj-ea"/>
                <a:cs typeface="+mj-cs"/>
              </a:rPr>
            </a:br>
            <a:r>
              <a:rPr lang="en-US" kern="1200" dirty="0">
                <a:solidFill>
                  <a:schemeClr val="tx1"/>
                </a:solidFill>
                <a:latin typeface="+mj-lt"/>
                <a:ea typeface="+mj-ea"/>
                <a:cs typeface="+mj-cs"/>
              </a:rPr>
              <a:t>Currently all requests are reviewed by a GP, and this can lead to delays in advice</a:t>
            </a:r>
            <a:br>
              <a:rPr lang="en-US" kern="1200" dirty="0">
                <a:solidFill>
                  <a:schemeClr val="tx1"/>
                </a:solidFill>
                <a:latin typeface="+mj-lt"/>
                <a:ea typeface="+mj-ea"/>
                <a:cs typeface="+mj-cs"/>
              </a:rPr>
            </a:br>
            <a:r>
              <a:rPr lang="en-US" kern="1200" dirty="0">
                <a:solidFill>
                  <a:schemeClr val="tx1"/>
                </a:solidFill>
                <a:latin typeface="+mj-lt"/>
                <a:ea typeface="+mj-ea"/>
                <a:cs typeface="+mj-cs"/>
              </a:rPr>
              <a:t> </a:t>
            </a:r>
            <a:br>
              <a:rPr lang="en-US" kern="1200" dirty="0">
                <a:solidFill>
                  <a:schemeClr val="tx1"/>
                </a:solidFill>
                <a:latin typeface="+mj-lt"/>
                <a:ea typeface="+mj-ea"/>
                <a:cs typeface="+mj-cs"/>
              </a:rPr>
            </a:br>
            <a:r>
              <a:rPr lang="en-US" kern="1200" dirty="0">
                <a:solidFill>
                  <a:schemeClr val="tx1"/>
                </a:solidFill>
                <a:latin typeface="+mj-lt"/>
                <a:ea typeface="+mj-ea"/>
                <a:cs typeface="+mj-cs"/>
              </a:rPr>
              <a:t>We are constantly tweaking the system to improve systems for patients </a:t>
            </a:r>
            <a:br>
              <a:rPr lang="en-US" kern="1200" dirty="0">
                <a:solidFill>
                  <a:schemeClr val="tx1"/>
                </a:solidFill>
                <a:latin typeface="+mj-lt"/>
                <a:ea typeface="+mj-ea"/>
                <a:cs typeface="+mj-cs"/>
              </a:rPr>
            </a:br>
            <a:br>
              <a:rPr lang="en-US" kern="1200" dirty="0">
                <a:solidFill>
                  <a:schemeClr val="tx1"/>
                </a:solidFill>
                <a:latin typeface="+mj-lt"/>
                <a:ea typeface="+mj-ea"/>
                <a:cs typeface="+mj-cs"/>
              </a:rPr>
            </a:br>
            <a:r>
              <a:rPr lang="en-US" kern="1200" dirty="0">
                <a:solidFill>
                  <a:schemeClr val="tx1"/>
                </a:solidFill>
                <a:latin typeface="+mj-lt"/>
                <a:ea typeface="+mj-ea"/>
                <a:cs typeface="+mj-cs"/>
              </a:rPr>
              <a:t>Patients are now asked if they are happy to have a self booking link texted so that they can arrange an appointment when convenient for them</a:t>
            </a:r>
            <a:br>
              <a:rPr lang="en-US" kern="1200" dirty="0">
                <a:solidFill>
                  <a:schemeClr val="tx1"/>
                </a:solidFill>
                <a:latin typeface="+mj-lt"/>
                <a:ea typeface="+mj-ea"/>
                <a:cs typeface="+mj-cs"/>
              </a:rPr>
            </a:br>
            <a:br>
              <a:rPr lang="en-US" kern="1200" dirty="0">
                <a:solidFill>
                  <a:schemeClr val="tx1"/>
                </a:solidFill>
                <a:latin typeface="+mj-lt"/>
                <a:ea typeface="+mj-ea"/>
                <a:cs typeface="+mj-cs"/>
              </a:rPr>
            </a:br>
            <a:r>
              <a:rPr lang="en-US" kern="1200" dirty="0">
                <a:solidFill>
                  <a:schemeClr val="tx1"/>
                </a:solidFill>
                <a:latin typeface="+mj-lt"/>
                <a:ea typeface="+mj-ea"/>
                <a:cs typeface="+mj-cs"/>
              </a:rPr>
              <a:t>Some clinicians are using AI programmes to help write notes  - these do not share information outside</a:t>
            </a:r>
            <a:br>
              <a:rPr lang="en-US" b="1" kern="1200" dirty="0">
                <a:solidFill>
                  <a:schemeClr val="tx1"/>
                </a:solidFill>
                <a:latin typeface="+mj-lt"/>
                <a:ea typeface="+mj-ea"/>
                <a:cs typeface="+mj-cs"/>
              </a:rPr>
            </a:br>
            <a:br>
              <a:rPr lang="en-US" sz="1200" b="1" kern="1200" dirty="0">
                <a:solidFill>
                  <a:schemeClr val="tx1"/>
                </a:solidFill>
                <a:latin typeface="+mj-lt"/>
                <a:ea typeface="+mj-ea"/>
                <a:cs typeface="+mj-cs"/>
              </a:rPr>
            </a:br>
            <a:br>
              <a:rPr lang="en-US" sz="1200" b="1" kern="1200" dirty="0">
                <a:solidFill>
                  <a:schemeClr val="tx1"/>
                </a:solidFill>
                <a:latin typeface="+mj-lt"/>
                <a:ea typeface="+mj-ea"/>
                <a:cs typeface="+mj-cs"/>
              </a:rPr>
            </a:br>
            <a:endParaRPr lang="en-US" sz="1200" b="1" kern="1200" dirty="0">
              <a:solidFill>
                <a:schemeClr val="tx1"/>
              </a:solidFill>
              <a:latin typeface="+mj-lt"/>
              <a:ea typeface="+mj-ea"/>
              <a:cs typeface="+mj-cs"/>
            </a:endParaRPr>
          </a:p>
        </p:txBody>
      </p:sp>
      <p:pic>
        <p:nvPicPr>
          <p:cNvPr id="7" name="Graphic 6" descr="Robot">
            <a:extLst>
              <a:ext uri="{FF2B5EF4-FFF2-40B4-BE49-F238E27FC236}">
                <a16:creationId xmlns:a16="http://schemas.microsoft.com/office/drawing/2014/main" id="{2F650A1B-CDE1-68CF-02F1-B0BC6693B567}"/>
              </a:ext>
            </a:extLst>
          </p:cNvPr>
          <p:cNvPicPr>
            <a:picLocks noChangeAspect="1"/>
          </p:cNvPicPr>
          <p:nvPr/>
        </p:nvPicPr>
        <p:blipFill>
          <a:blip>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p:blipFill>
        <p:spPr>
          <a:xfrm>
            <a:off x="4954689" y="1575645"/>
            <a:ext cx="3706710" cy="3706710"/>
          </a:xfrm>
          <a:prstGeom prst="rect">
            <a:avLst/>
          </a:prstGeom>
        </p:spPr>
      </p:pic>
    </p:spTree>
    <p:extLst>
      <p:ext uri="{BB962C8B-B14F-4D97-AF65-F5344CB8AC3E}">
        <p14:creationId xmlns:p14="http://schemas.microsoft.com/office/powerpoint/2010/main" val="344674028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4C608BEB-860E-4094-8511-78603564A7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044287" cy="6858000"/>
          </a:xfrm>
          <a:prstGeom prst="rect">
            <a:avLst/>
          </a:pr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Title 3">
            <a:extLst>
              <a:ext uri="{FF2B5EF4-FFF2-40B4-BE49-F238E27FC236}">
                <a16:creationId xmlns:a16="http://schemas.microsoft.com/office/drawing/2014/main" id="{8F2164EA-4D6E-5DCA-E913-8753303862C7}"/>
              </a:ext>
            </a:extLst>
          </p:cNvPr>
          <p:cNvSpPr>
            <a:spLocks noGrp="1"/>
          </p:cNvSpPr>
          <p:nvPr>
            <p:ph type="title"/>
          </p:nvPr>
        </p:nvSpPr>
        <p:spPr>
          <a:xfrm>
            <a:off x="628650" y="1412488"/>
            <a:ext cx="2174391" cy="4363844"/>
          </a:xfrm>
        </p:spPr>
        <p:txBody>
          <a:bodyPr anchor="t">
            <a:normAutofit/>
          </a:bodyPr>
          <a:lstStyle/>
          <a:p>
            <a:r>
              <a:rPr lang="en-US" sz="3500" dirty="0">
                <a:solidFill>
                  <a:srgbClr val="FFFFFF"/>
                </a:solidFill>
              </a:rPr>
              <a:t>National Issues</a:t>
            </a:r>
          </a:p>
        </p:txBody>
      </p:sp>
      <p:sp>
        <p:nvSpPr>
          <p:cNvPr id="5" name="Content Placeholder 4">
            <a:extLst>
              <a:ext uri="{FF2B5EF4-FFF2-40B4-BE49-F238E27FC236}">
                <a16:creationId xmlns:a16="http://schemas.microsoft.com/office/drawing/2014/main" id="{2EC698B6-438F-BFC2-0593-8959A2C23D13}"/>
              </a:ext>
            </a:extLst>
          </p:cNvPr>
          <p:cNvSpPr>
            <a:spLocks noGrp="1"/>
          </p:cNvSpPr>
          <p:nvPr>
            <p:ph sz="half" idx="1"/>
          </p:nvPr>
        </p:nvSpPr>
        <p:spPr>
          <a:xfrm>
            <a:off x="3285641" y="420414"/>
            <a:ext cx="2570462" cy="5654565"/>
          </a:xfrm>
        </p:spPr>
        <p:txBody>
          <a:bodyPr>
            <a:normAutofit lnSpcReduction="10000"/>
          </a:bodyPr>
          <a:lstStyle/>
          <a:p>
            <a:pPr marL="0" indent="0">
              <a:buNone/>
            </a:pPr>
            <a:r>
              <a:rPr lang="en-GB" sz="1100" b="1" dirty="0">
                <a:solidFill>
                  <a:srgbClr val="FF0000"/>
                </a:solidFill>
                <a:ea typeface="+mn-lt"/>
                <a:cs typeface="+mn-lt"/>
              </a:rPr>
              <a:t>Why is this happening?</a:t>
            </a:r>
            <a:endParaRPr lang="en-GB" sz="1100" dirty="0">
              <a:solidFill>
                <a:srgbClr val="FF0000"/>
              </a:solidFill>
            </a:endParaRPr>
          </a:p>
          <a:p>
            <a:r>
              <a:rPr lang="en-GB" sz="1100" dirty="0">
                <a:ea typeface="+mn-lt"/>
                <a:cs typeface="+mn-lt"/>
              </a:rPr>
              <a:t>NHS England is reviewing GP patient lists to remove people who may have moved away and no longer use their registered practice. </a:t>
            </a:r>
            <a:endParaRPr lang="en-GB" sz="1100" dirty="0"/>
          </a:p>
          <a:p>
            <a:r>
              <a:rPr lang="en-GB" sz="1100" dirty="0">
                <a:ea typeface="+mn-lt"/>
                <a:cs typeface="+mn-lt"/>
              </a:rPr>
              <a:t>These patients are sometimes called "ghost patients." </a:t>
            </a:r>
            <a:endParaRPr lang="en-GB" sz="1100" dirty="0"/>
          </a:p>
          <a:p>
            <a:r>
              <a:rPr lang="en-GB" sz="1100" dirty="0">
                <a:ea typeface="+mn-lt"/>
                <a:cs typeface="+mn-lt"/>
              </a:rPr>
              <a:t>Around </a:t>
            </a:r>
            <a:r>
              <a:rPr lang="en-GB" sz="1100" b="1" dirty="0">
                <a:ea typeface="+mn-lt"/>
                <a:cs typeface="+mn-lt"/>
              </a:rPr>
              <a:t>344,000 registrations have been removed nationally in the last 6 months</a:t>
            </a:r>
            <a:r>
              <a:rPr lang="en-GB" sz="1100" dirty="0">
                <a:ea typeface="+mn-lt"/>
                <a:cs typeface="+mn-lt"/>
              </a:rPr>
              <a:t>. </a:t>
            </a:r>
            <a:endParaRPr lang="en-GB" sz="1100" dirty="0"/>
          </a:p>
          <a:p>
            <a:pPr marL="0" indent="0">
              <a:buNone/>
            </a:pPr>
            <a:endParaRPr lang="en-GB" sz="1100" b="1" dirty="0">
              <a:ea typeface="+mn-lt"/>
              <a:cs typeface="+mn-lt"/>
            </a:endParaRPr>
          </a:p>
          <a:p>
            <a:pPr marL="0" indent="0">
              <a:buNone/>
            </a:pPr>
            <a:r>
              <a:rPr lang="en-GB" sz="1100" b="1" dirty="0">
                <a:solidFill>
                  <a:srgbClr val="FF0000"/>
                </a:solidFill>
                <a:ea typeface="+mn-lt"/>
                <a:cs typeface="+mn-lt"/>
              </a:rPr>
              <a:t>What might happen?</a:t>
            </a:r>
            <a:endParaRPr lang="en-GB" sz="1100" dirty="0">
              <a:solidFill>
                <a:srgbClr val="FF0000"/>
              </a:solidFill>
            </a:endParaRPr>
          </a:p>
          <a:p>
            <a:r>
              <a:rPr lang="en-GB" sz="1100" dirty="0">
                <a:ea typeface="+mn-lt"/>
                <a:cs typeface="+mn-lt"/>
              </a:rPr>
              <a:t>Some patients receive a letter from </a:t>
            </a:r>
            <a:r>
              <a:rPr lang="en-GB" sz="1100" b="1" dirty="0">
                <a:ea typeface="+mn-lt"/>
                <a:cs typeface="+mn-lt"/>
              </a:rPr>
              <a:t>Primary Care Support England (PCSE)</a:t>
            </a:r>
            <a:r>
              <a:rPr lang="en-GB" sz="1100" dirty="0">
                <a:ea typeface="+mn-lt"/>
                <a:cs typeface="+mn-lt"/>
              </a:rPr>
              <a:t> asking them to confirm their address. </a:t>
            </a:r>
            <a:endParaRPr lang="en-GB" sz="1100" dirty="0"/>
          </a:p>
          <a:p>
            <a:r>
              <a:rPr lang="en-GB" sz="1100" dirty="0">
                <a:ea typeface="+mn-lt"/>
                <a:cs typeface="+mn-lt"/>
              </a:rPr>
              <a:t>If no response is received within 30 days, patients may be removed from their GP practice list. </a:t>
            </a:r>
            <a:endParaRPr lang="en-GB" sz="1100" dirty="0"/>
          </a:p>
          <a:p>
            <a:pPr marL="0" indent="0">
              <a:buNone/>
            </a:pPr>
            <a:endParaRPr lang="en-GB" sz="1100" b="1" dirty="0">
              <a:ea typeface="+mn-lt"/>
              <a:cs typeface="+mn-lt"/>
            </a:endParaRPr>
          </a:p>
          <a:p>
            <a:pPr marL="0" indent="0">
              <a:buNone/>
            </a:pPr>
            <a:r>
              <a:rPr lang="en-GB" sz="1100" b="1" dirty="0">
                <a:solidFill>
                  <a:srgbClr val="FF0000"/>
                </a:solidFill>
                <a:ea typeface="+mn-lt"/>
                <a:cs typeface="+mn-lt"/>
              </a:rPr>
              <a:t>Why is this a concern?</a:t>
            </a:r>
            <a:endParaRPr lang="en-GB" sz="1100" dirty="0">
              <a:solidFill>
                <a:srgbClr val="FF0000"/>
              </a:solidFill>
            </a:endParaRPr>
          </a:p>
          <a:p>
            <a:r>
              <a:rPr lang="en-GB" sz="1100" dirty="0">
                <a:ea typeface="+mn-lt"/>
                <a:cs typeface="+mn-lt"/>
              </a:rPr>
              <a:t>People may not respond because: </a:t>
            </a:r>
            <a:endParaRPr lang="en-GB" sz="1100" dirty="0"/>
          </a:p>
          <a:p>
            <a:pPr lvl="1">
              <a:buFont typeface="Courier New" panose="02070309020205020404" pitchFamily="49" charset="0"/>
              <a:buChar char="o"/>
            </a:pPr>
            <a:r>
              <a:rPr lang="en-GB" sz="1100" dirty="0">
                <a:ea typeface="+mn-lt"/>
                <a:cs typeface="+mn-lt"/>
              </a:rPr>
              <a:t>They think the letter is a scam. </a:t>
            </a:r>
            <a:endParaRPr lang="en-GB" sz="1100" dirty="0"/>
          </a:p>
          <a:p>
            <a:pPr lvl="1">
              <a:buFont typeface="Courier New" panose="02070309020205020404" pitchFamily="49" charset="0"/>
              <a:buChar char="o"/>
            </a:pPr>
            <a:r>
              <a:rPr lang="en-GB" sz="1100" dirty="0">
                <a:ea typeface="+mn-lt"/>
                <a:cs typeface="+mn-lt"/>
              </a:rPr>
              <a:t>They are away, busy, or do not receive the letter. </a:t>
            </a:r>
            <a:endParaRPr lang="en-GB" sz="1100" dirty="0"/>
          </a:p>
          <a:p>
            <a:pPr lvl="1">
              <a:buFont typeface="Courier New" panose="02070309020205020404" pitchFamily="49" charset="0"/>
              <a:buChar char="o"/>
            </a:pPr>
            <a:r>
              <a:rPr lang="en-GB" sz="1100" dirty="0">
                <a:ea typeface="+mn-lt"/>
                <a:cs typeface="+mn-lt"/>
              </a:rPr>
              <a:t>They have dementia, learning disabilities, language barriers, or unstable housing. </a:t>
            </a:r>
            <a:endParaRPr lang="en-GB" sz="1100" dirty="0"/>
          </a:p>
          <a:p>
            <a:r>
              <a:rPr lang="en-GB" sz="1100" dirty="0">
                <a:ea typeface="+mn-lt"/>
                <a:cs typeface="+mn-lt"/>
              </a:rPr>
              <a:t>Some patients may discover they are no longer registered only when they try to book an appointment. </a:t>
            </a:r>
            <a:endParaRPr lang="en-GB" sz="1100" dirty="0"/>
          </a:p>
          <a:p>
            <a:pPr marL="0" indent="0">
              <a:buNone/>
            </a:pPr>
            <a:endParaRPr lang="en-US" sz="800" dirty="0"/>
          </a:p>
        </p:txBody>
      </p:sp>
      <p:cxnSp>
        <p:nvCxnSpPr>
          <p:cNvPr id="13" name="Straight Connector 12">
            <a:extLst>
              <a:ext uri="{FF2B5EF4-FFF2-40B4-BE49-F238E27FC236}">
                <a16:creationId xmlns:a16="http://schemas.microsoft.com/office/drawing/2014/main" id="{1F16A8D4-FE87-4604-88B2-394B5D1EB43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097403" y="1412488"/>
            <a:ext cx="0" cy="3657600"/>
          </a:xfrm>
          <a:prstGeom prst="line">
            <a:avLst/>
          </a:prstGeom>
          <a:ln w="127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6" name="Content Placeholder 5">
            <a:extLst>
              <a:ext uri="{FF2B5EF4-FFF2-40B4-BE49-F238E27FC236}">
                <a16:creationId xmlns:a16="http://schemas.microsoft.com/office/drawing/2014/main" id="{CEBBA026-A167-97F4-1431-5206F7DCDB46}"/>
              </a:ext>
            </a:extLst>
          </p:cNvPr>
          <p:cNvSpPr>
            <a:spLocks noGrp="1"/>
          </p:cNvSpPr>
          <p:nvPr>
            <p:ph sz="half" idx="2"/>
          </p:nvPr>
        </p:nvSpPr>
        <p:spPr>
          <a:xfrm>
            <a:off x="6338704" y="420414"/>
            <a:ext cx="2398275" cy="4935505"/>
          </a:xfrm>
        </p:spPr>
        <p:txBody>
          <a:bodyPr>
            <a:normAutofit lnSpcReduction="10000"/>
          </a:bodyPr>
          <a:lstStyle/>
          <a:p>
            <a:pPr marL="0" indent="0">
              <a:buNone/>
            </a:pPr>
            <a:r>
              <a:rPr lang="en-GB" sz="1100" b="1" dirty="0">
                <a:solidFill>
                  <a:srgbClr val="FF0000"/>
                </a:solidFill>
                <a:ea typeface="+mn-lt"/>
                <a:cs typeface="+mn-lt"/>
              </a:rPr>
              <a:t>What should patients do?</a:t>
            </a:r>
          </a:p>
          <a:p>
            <a:pPr marL="0" indent="0">
              <a:buNone/>
            </a:pPr>
            <a:br>
              <a:rPr lang="en-GB" sz="1100" b="1" dirty="0">
                <a:ea typeface="+mn-lt"/>
                <a:cs typeface="+mn-lt"/>
              </a:rPr>
            </a:br>
            <a:r>
              <a:rPr lang="en-GB" sz="1100" b="1" dirty="0">
                <a:ea typeface="+mn-lt"/>
                <a:cs typeface="+mn-lt"/>
              </a:rPr>
              <a:t> ✓ Keep your address and contact details up to date with the practice.</a:t>
            </a:r>
            <a:br>
              <a:rPr lang="en-GB" sz="1100" b="1" dirty="0">
                <a:ea typeface="+mn-lt"/>
                <a:cs typeface="+mn-lt"/>
              </a:rPr>
            </a:br>
            <a:r>
              <a:rPr lang="en-GB" sz="1100" b="1" dirty="0">
                <a:ea typeface="+mn-lt"/>
                <a:cs typeface="+mn-lt"/>
              </a:rPr>
              <a:t> ✓ Open and respond to any letters from PCSE about your registration.</a:t>
            </a:r>
            <a:br>
              <a:rPr lang="en-GB" sz="1100" b="1" dirty="0">
                <a:ea typeface="+mn-lt"/>
                <a:cs typeface="+mn-lt"/>
              </a:rPr>
            </a:br>
            <a:r>
              <a:rPr lang="en-GB" sz="1100" b="1" dirty="0">
                <a:ea typeface="+mn-lt"/>
                <a:cs typeface="+mn-lt"/>
              </a:rPr>
              <a:t> ✓ Contact the practice if you are unsure whether a letter is genuine.</a:t>
            </a:r>
            <a:endParaRPr lang="en-GB" sz="1100" dirty="0"/>
          </a:p>
          <a:p>
            <a:pPr marL="0" indent="0">
              <a:buNone/>
            </a:pPr>
            <a:endParaRPr lang="en-GB" sz="1100" b="1" dirty="0">
              <a:ea typeface="+mn-lt"/>
              <a:cs typeface="+mn-lt"/>
            </a:endParaRPr>
          </a:p>
          <a:p>
            <a:pPr marL="0" indent="0">
              <a:buNone/>
            </a:pPr>
            <a:r>
              <a:rPr lang="en-GB" sz="1100" b="1" dirty="0">
                <a:solidFill>
                  <a:srgbClr val="FF0000"/>
                </a:solidFill>
                <a:ea typeface="+mn-lt"/>
                <a:cs typeface="+mn-lt"/>
              </a:rPr>
              <a:t>Impact on GP Practices</a:t>
            </a:r>
            <a:endParaRPr lang="en-GB" sz="1100" dirty="0">
              <a:solidFill>
                <a:srgbClr val="FF0000"/>
              </a:solidFill>
            </a:endParaRPr>
          </a:p>
          <a:p>
            <a:r>
              <a:rPr lang="en-GB" sz="1100" dirty="0">
                <a:ea typeface="+mn-lt"/>
                <a:cs typeface="+mn-lt"/>
              </a:rPr>
              <a:t>Practices must check large numbers of proposed removals to protect vulnerable patients. </a:t>
            </a:r>
            <a:endParaRPr lang="en-GB" sz="1100" dirty="0"/>
          </a:p>
          <a:p>
            <a:r>
              <a:rPr lang="en-GB" sz="1100" dirty="0">
                <a:ea typeface="+mn-lt"/>
                <a:cs typeface="+mn-lt"/>
              </a:rPr>
              <a:t>This creates significant additional administrative work for practice teams. </a:t>
            </a:r>
            <a:endParaRPr lang="en-GB" sz="1100" dirty="0"/>
          </a:p>
          <a:p>
            <a:pPr marL="0" indent="0">
              <a:buNone/>
            </a:pPr>
            <a:endParaRPr lang="en-GB" sz="1100" b="1" dirty="0">
              <a:ea typeface="+mn-lt"/>
              <a:cs typeface="+mn-lt"/>
            </a:endParaRPr>
          </a:p>
          <a:p>
            <a:pPr marL="0" indent="0">
              <a:buNone/>
            </a:pPr>
            <a:r>
              <a:rPr lang="en-GB" sz="1100" b="1" dirty="0">
                <a:solidFill>
                  <a:srgbClr val="FF0000"/>
                </a:solidFill>
                <a:ea typeface="+mn-lt"/>
                <a:cs typeface="+mn-lt"/>
              </a:rPr>
              <a:t>Key Message:</a:t>
            </a:r>
          </a:p>
          <a:p>
            <a:pPr marL="0" indent="0">
              <a:buNone/>
            </a:pPr>
            <a:br>
              <a:rPr lang="en-GB" sz="1100" b="1" dirty="0">
                <a:solidFill>
                  <a:srgbClr val="FF0000"/>
                </a:solidFill>
                <a:ea typeface="+mn-lt"/>
                <a:cs typeface="+mn-lt"/>
              </a:rPr>
            </a:br>
            <a:r>
              <a:rPr lang="en-GB" sz="1100" b="1" dirty="0">
                <a:ea typeface="+mn-lt"/>
                <a:cs typeface="+mn-lt"/>
              </a:rPr>
              <a:t> </a:t>
            </a:r>
            <a:r>
              <a:rPr lang="en-GB" sz="1100" b="1" i="1" dirty="0">
                <a:ea typeface="+mn-lt"/>
                <a:cs typeface="+mn-lt"/>
              </a:rPr>
              <a:t>If you receive a letter asking you to confirm your registration details, please respond promptly to avoid being removed from the practice list.</a:t>
            </a:r>
            <a:endParaRPr lang="en-GB" sz="1100" b="1" dirty="0"/>
          </a:p>
          <a:p>
            <a:pPr marL="0" indent="0">
              <a:buNone/>
            </a:pPr>
            <a:endParaRPr lang="en-US" sz="1100" dirty="0"/>
          </a:p>
        </p:txBody>
      </p:sp>
    </p:spTree>
    <p:extLst>
      <p:ext uri="{BB962C8B-B14F-4D97-AF65-F5344CB8AC3E}">
        <p14:creationId xmlns:p14="http://schemas.microsoft.com/office/powerpoint/2010/main" val="52839350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C0F2717-3E22-768C-FCD7-0AE18121B058}"/>
            </a:ext>
          </a:extLst>
        </p:cNvPr>
        <p:cNvGrpSpPr/>
        <p:nvPr/>
      </p:nvGrpSpPr>
      <p:grpSpPr>
        <a:xfrm>
          <a:off x="0" y="0"/>
          <a:ext cx="0" cy="0"/>
          <a:chOff x="0" y="0"/>
          <a:chExt cx="0" cy="0"/>
        </a:xfrm>
      </p:grpSpPr>
      <p:pic>
        <p:nvPicPr>
          <p:cNvPr id="4" name="Content Placeholder 6" descr="A large lighted sign in a room&#10;&#10;Description automatically generated">
            <a:extLst>
              <a:ext uri="{FF2B5EF4-FFF2-40B4-BE49-F238E27FC236}">
                <a16:creationId xmlns:a16="http://schemas.microsoft.com/office/drawing/2014/main" id="{B21FB834-34A3-927B-1304-C25B55D95BA4}"/>
              </a:ext>
            </a:extLst>
          </p:cNvPr>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a:xfrm>
            <a:off x="2767914" y="260496"/>
            <a:ext cx="3956101" cy="1605375"/>
          </a:xfrm>
          <a:custGeom>
            <a:avLst/>
            <a:gdLst/>
            <a:ahLst/>
            <a:cxnLst/>
            <a:rect l="l" t="t" r="r" b="b"/>
            <a:pathLst>
              <a:path w="12192000" h="3692092">
                <a:moveTo>
                  <a:pt x="0" y="0"/>
                </a:moveTo>
                <a:lnTo>
                  <a:pt x="12192000" y="0"/>
                </a:lnTo>
                <a:lnTo>
                  <a:pt x="12192000" y="3504824"/>
                </a:lnTo>
                <a:lnTo>
                  <a:pt x="12024691" y="3517794"/>
                </a:lnTo>
                <a:cubicBezTo>
                  <a:pt x="8077523" y="3783195"/>
                  <a:pt x="4094678" y="3026959"/>
                  <a:pt x="160485" y="3663863"/>
                </a:cubicBezTo>
                <a:lnTo>
                  <a:pt x="0" y="3692092"/>
                </a:lnTo>
                <a:close/>
              </a:path>
            </a:pathLst>
          </a:custGeom>
        </p:spPr>
      </p:pic>
      <p:sp>
        <p:nvSpPr>
          <p:cNvPr id="3" name="Content Placeholder 2">
            <a:extLst>
              <a:ext uri="{FF2B5EF4-FFF2-40B4-BE49-F238E27FC236}">
                <a16:creationId xmlns:a16="http://schemas.microsoft.com/office/drawing/2014/main" id="{28F57F2E-384F-794D-3BC4-4D384AF288A3}"/>
              </a:ext>
            </a:extLst>
          </p:cNvPr>
          <p:cNvSpPr>
            <a:spLocks noGrp="1"/>
          </p:cNvSpPr>
          <p:nvPr>
            <p:ph idx="1"/>
          </p:nvPr>
        </p:nvSpPr>
        <p:spPr>
          <a:xfrm>
            <a:off x="353971" y="2587142"/>
            <a:ext cx="8436057" cy="3381172"/>
          </a:xfrm>
        </p:spPr>
        <p:txBody>
          <a:bodyPr anchor="ctr">
            <a:normAutofit fontScale="92500" lnSpcReduction="20000"/>
          </a:bodyPr>
          <a:lstStyle/>
          <a:p>
            <a:pPr marL="0" lvl="0" indent="0">
              <a:buNone/>
            </a:pPr>
            <a:r>
              <a:rPr lang="en-GB" sz="2000" b="1" dirty="0"/>
              <a:t>5. PPG Updates (Joanne)</a:t>
            </a:r>
          </a:p>
          <a:p>
            <a:pPr marL="0" lvl="0" indent="0">
              <a:buNone/>
            </a:pPr>
            <a:endParaRPr lang="en-GB" sz="2000" dirty="0"/>
          </a:p>
          <a:p>
            <a:pPr lvl="1"/>
            <a:r>
              <a:rPr lang="en-GB" sz="2000" b="1" dirty="0"/>
              <a:t>Update from Sussex PPG Network – Robert?</a:t>
            </a:r>
            <a:endParaRPr lang="en-GB" sz="2000" dirty="0"/>
          </a:p>
          <a:p>
            <a:pPr lvl="1"/>
            <a:r>
              <a:rPr lang="en-GB" sz="2000" b="1" dirty="0"/>
              <a:t>PPG Network – social media session – Michael? </a:t>
            </a:r>
            <a:endParaRPr lang="en-GB" sz="2000" dirty="0"/>
          </a:p>
          <a:p>
            <a:pPr lvl="1"/>
            <a:r>
              <a:rPr lang="en-GB" sz="2000" b="1" dirty="0"/>
              <a:t>Menopause Café – Joanne</a:t>
            </a:r>
            <a:endParaRPr lang="en-GB" sz="2000" dirty="0"/>
          </a:p>
          <a:p>
            <a:pPr lvl="1"/>
            <a:r>
              <a:rPr lang="en-GB" sz="2000" b="1" dirty="0"/>
              <a:t>Communication System</a:t>
            </a:r>
            <a:endParaRPr lang="en-GB" sz="2000" dirty="0"/>
          </a:p>
          <a:p>
            <a:pPr lvl="1"/>
            <a:r>
              <a:rPr lang="en-GB" sz="2000" b="1" dirty="0"/>
              <a:t>Wider staff involvement/support</a:t>
            </a:r>
            <a:endParaRPr lang="en-GB" sz="2000" dirty="0"/>
          </a:p>
          <a:p>
            <a:pPr marL="342900" lvl="1" indent="0">
              <a:buNone/>
            </a:pPr>
            <a:endParaRPr lang="en-GB" sz="2000" dirty="0"/>
          </a:p>
          <a:p>
            <a:pPr marL="0" lvl="0" indent="0">
              <a:buNone/>
            </a:pPr>
            <a:r>
              <a:rPr lang="en-GB" sz="2000" b="1" dirty="0"/>
              <a:t>6. Discussion Focus:</a:t>
            </a:r>
          </a:p>
          <a:p>
            <a:pPr marL="0" lvl="0" indent="0">
              <a:buNone/>
            </a:pPr>
            <a:endParaRPr lang="en-GB" sz="2000" dirty="0"/>
          </a:p>
          <a:p>
            <a:pPr lvl="1"/>
            <a:r>
              <a:rPr lang="en-GB" sz="2000" b="1" dirty="0"/>
              <a:t>Future Health Education Events</a:t>
            </a:r>
            <a:endParaRPr lang="en-GB" sz="2000" dirty="0"/>
          </a:p>
          <a:p>
            <a:pPr lvl="1"/>
            <a:r>
              <a:rPr lang="en-GB" sz="2000" b="1" dirty="0"/>
              <a:t>Widening Community Engagement </a:t>
            </a:r>
            <a:endParaRPr lang="en-GB" sz="2000" dirty="0"/>
          </a:p>
          <a:p>
            <a:pPr marL="0" indent="0">
              <a:buNone/>
            </a:pPr>
            <a:endParaRPr lang="en-GB" sz="800" b="1" kern="100" dirty="0">
              <a:latin typeface="Calibri" panose="020F0502020204030204" pitchFamily="34" charset="0"/>
              <a:ea typeface="Aptos" panose="020B0004020202020204" pitchFamily="34" charset="0"/>
              <a:cs typeface="Calibri" panose="020F0502020204030204" pitchFamily="34" charset="0"/>
            </a:endParaRPr>
          </a:p>
          <a:p>
            <a:endParaRPr lang="en-GB" sz="800" b="1" kern="100" dirty="0">
              <a:latin typeface="Calibri" panose="020F0502020204030204" pitchFamily="34" charset="0"/>
              <a:ea typeface="Aptos" panose="020B0004020202020204" pitchFamily="34" charset="0"/>
              <a:cs typeface="Calibri" panose="020F0502020204030204" pitchFamily="34" charset="0"/>
            </a:endParaRPr>
          </a:p>
          <a:p>
            <a:pPr marL="0" indent="0">
              <a:buNone/>
            </a:pPr>
            <a:endParaRPr lang="en-US" sz="800" dirty="0"/>
          </a:p>
        </p:txBody>
      </p:sp>
    </p:spTree>
    <p:extLst>
      <p:ext uri="{BB962C8B-B14F-4D97-AF65-F5344CB8AC3E}">
        <p14:creationId xmlns:p14="http://schemas.microsoft.com/office/powerpoint/2010/main" val="40807819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 name="Rectangle 13">
            <a:extLst>
              <a:ext uri="{FF2B5EF4-FFF2-40B4-BE49-F238E27FC236}">
                <a16:creationId xmlns:a16="http://schemas.microsoft.com/office/drawing/2014/main" id="{04812C46-200A-4DEB-A05E-3ED6C68C23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857250"/>
            <a:ext cx="9141714" cy="5143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prstClr val="white"/>
              </a:solidFill>
              <a:latin typeface="Aptos" panose="02110004020202020204"/>
            </a:endParaRPr>
          </a:p>
        </p:txBody>
      </p:sp>
      <p:pic>
        <p:nvPicPr>
          <p:cNvPr id="7" name="Content Placeholder 6">
            <a:extLst>
              <a:ext uri="{FF2B5EF4-FFF2-40B4-BE49-F238E27FC236}">
                <a16:creationId xmlns:a16="http://schemas.microsoft.com/office/drawing/2014/main" id="{1261A4DD-E9DB-FFF6-3FCF-1680C68163C4}"/>
              </a:ext>
            </a:extLst>
          </p:cNvPr>
          <p:cNvPicPr>
            <a:picLocks noChangeAspect="1"/>
          </p:cNvPicPr>
          <p:nvPr/>
        </p:nvPicPr>
        <p:blipFill>
          <a:blip r:embed="rId2" cstate="screen">
            <a:extLst>
              <a:ext uri="{28A0092B-C50C-407E-A947-70E740481C1C}">
                <a14:useLocalDpi xmlns:a14="http://schemas.microsoft.com/office/drawing/2010/main"/>
              </a:ext>
            </a:extLst>
          </a:blip>
          <a:srcRect r="-1" b="-1"/>
          <a:stretch/>
        </p:blipFill>
        <p:spPr>
          <a:xfrm>
            <a:off x="1" y="857257"/>
            <a:ext cx="7252232" cy="5143493"/>
          </a:xfrm>
          <a:prstGeom prst="rect">
            <a:avLst/>
          </a:prstGeom>
        </p:spPr>
      </p:pic>
      <p:sp>
        <p:nvSpPr>
          <p:cNvPr id="16" name="Rectangle 15">
            <a:extLst>
              <a:ext uri="{FF2B5EF4-FFF2-40B4-BE49-F238E27FC236}">
                <a16:creationId xmlns:a16="http://schemas.microsoft.com/office/drawing/2014/main" id="{D1EA859B-E555-4109-94F3-6700E046E0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843764" y="857250"/>
            <a:ext cx="5300234" cy="51435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dirty="0">
              <a:solidFill>
                <a:prstClr val="white"/>
              </a:solidFill>
              <a:latin typeface="Aptos" panose="02110004020202020204"/>
            </a:endParaRPr>
          </a:p>
        </p:txBody>
      </p:sp>
      <p:sp>
        <p:nvSpPr>
          <p:cNvPr id="5" name="Title 4">
            <a:extLst>
              <a:ext uri="{FF2B5EF4-FFF2-40B4-BE49-F238E27FC236}">
                <a16:creationId xmlns:a16="http://schemas.microsoft.com/office/drawing/2014/main" id="{0096B605-CF72-3351-D6E0-F4A0AA678E4A}"/>
              </a:ext>
            </a:extLst>
          </p:cNvPr>
          <p:cNvSpPr>
            <a:spLocks noGrp="1"/>
          </p:cNvSpPr>
          <p:nvPr>
            <p:ph type="title"/>
          </p:nvPr>
        </p:nvSpPr>
        <p:spPr>
          <a:xfrm>
            <a:off x="5648708" y="1131094"/>
            <a:ext cx="2866642" cy="1424934"/>
          </a:xfrm>
        </p:spPr>
        <p:txBody>
          <a:bodyPr>
            <a:normAutofit fontScale="90000"/>
          </a:bodyPr>
          <a:lstStyle/>
          <a:p>
            <a:pPr algn="ctr"/>
            <a:r>
              <a:rPr lang="en-US" b="1" dirty="0">
                <a:solidFill>
                  <a:srgbClr val="0070C0"/>
                </a:solidFill>
                <a:latin typeface="Calibri" panose="020F0502020204030204" pitchFamily="34" charset="0"/>
                <a:cs typeface="Calibri" panose="020F0502020204030204" pitchFamily="34" charset="0"/>
              </a:rPr>
              <a:t>1. WELCOME to St Peter’s PPG!</a:t>
            </a:r>
          </a:p>
        </p:txBody>
      </p:sp>
      <p:sp>
        <p:nvSpPr>
          <p:cNvPr id="11" name="Content Placeholder 10">
            <a:extLst>
              <a:ext uri="{FF2B5EF4-FFF2-40B4-BE49-F238E27FC236}">
                <a16:creationId xmlns:a16="http://schemas.microsoft.com/office/drawing/2014/main" id="{397610B8-7192-1309-7064-5B09F223CF68}"/>
              </a:ext>
            </a:extLst>
          </p:cNvPr>
          <p:cNvSpPr>
            <a:spLocks noGrp="1"/>
          </p:cNvSpPr>
          <p:nvPr>
            <p:ph idx="1"/>
          </p:nvPr>
        </p:nvSpPr>
        <p:spPr>
          <a:xfrm>
            <a:off x="5648708" y="2829864"/>
            <a:ext cx="3346851" cy="3006115"/>
          </a:xfrm>
        </p:spPr>
        <p:txBody>
          <a:bodyPr>
            <a:normAutofit fontScale="70000" lnSpcReduction="20000"/>
          </a:bodyPr>
          <a:lstStyle/>
          <a:p>
            <a:pPr marL="0" indent="0" algn="ctr">
              <a:lnSpc>
                <a:spcPct val="115000"/>
              </a:lnSpc>
              <a:spcAft>
                <a:spcPts val="600"/>
              </a:spcAft>
              <a:buNone/>
            </a:pPr>
            <a:r>
              <a:rPr lang="en-GB" sz="1725" b="1" u="sng" kern="100" dirty="0">
                <a:latin typeface="Calibri" panose="020F0502020204030204" pitchFamily="34" charset="0"/>
                <a:ea typeface="Aptos" panose="020B0004020202020204" pitchFamily="34" charset="0"/>
                <a:cs typeface="Calibri" panose="020F0502020204030204" pitchFamily="34" charset="0"/>
              </a:rPr>
              <a:t>PPG Committee – Who are we? What do we do?</a:t>
            </a:r>
            <a:endParaRPr lang="en-GB" sz="1725" kern="100" dirty="0">
              <a:latin typeface="Calibri" panose="020F0502020204030204" pitchFamily="34" charset="0"/>
              <a:ea typeface="Aptos" panose="020B0004020202020204" pitchFamily="34" charset="0"/>
              <a:cs typeface="Calibri" panose="020F0502020204030204" pitchFamily="34" charset="0"/>
            </a:endParaRPr>
          </a:p>
          <a:p>
            <a:pPr marL="257175" indent="-257175">
              <a:lnSpc>
                <a:spcPct val="115000"/>
              </a:lnSpc>
              <a:buFont typeface="Symbol" pitchFamily="2" charset="2"/>
              <a:buChar char=""/>
            </a:pPr>
            <a:r>
              <a:rPr lang="en-GB" sz="1725" b="1" kern="0" dirty="0">
                <a:solidFill>
                  <a:srgbClr val="000000"/>
                </a:solidFill>
                <a:latin typeface="Calibri" panose="020F0502020204030204" pitchFamily="34" charset="0"/>
                <a:ea typeface="Times New Roman" panose="02020603050405020304" pitchFamily="18" charset="0"/>
                <a:cs typeface="Calibri" panose="020F0502020204030204" pitchFamily="34" charset="0"/>
              </a:rPr>
              <a:t>Chairperson</a:t>
            </a:r>
            <a:r>
              <a:rPr lang="en-GB" sz="1725" kern="0" dirty="0">
                <a:solidFill>
                  <a:srgbClr val="000000"/>
                </a:solidFill>
                <a:latin typeface="Calibri" panose="020F0502020204030204" pitchFamily="34" charset="0"/>
                <a:ea typeface="Times New Roman" panose="02020603050405020304" pitchFamily="18" charset="0"/>
                <a:cs typeface="Calibri" panose="020F0502020204030204" pitchFamily="34" charset="0"/>
              </a:rPr>
              <a:t> (chairs the PPG Meetings):  </a:t>
            </a:r>
            <a:r>
              <a:rPr lang="en-GB" sz="1725" b="1" kern="0" dirty="0">
                <a:solidFill>
                  <a:srgbClr val="000000"/>
                </a:solidFill>
                <a:latin typeface="Calibri" panose="020F0502020204030204" pitchFamily="34" charset="0"/>
                <a:ea typeface="Times New Roman" panose="02020603050405020304" pitchFamily="18" charset="0"/>
                <a:cs typeface="Calibri" panose="020F0502020204030204" pitchFamily="34" charset="0"/>
              </a:rPr>
              <a:t>Joanne Smith</a:t>
            </a:r>
            <a:endParaRPr lang="en-GB" sz="1725" kern="100" dirty="0">
              <a:latin typeface="Calibri" panose="020F0502020204030204" pitchFamily="34" charset="0"/>
              <a:ea typeface="Aptos" panose="020B0004020202020204" pitchFamily="34" charset="0"/>
              <a:cs typeface="Calibri" panose="020F0502020204030204" pitchFamily="34" charset="0"/>
            </a:endParaRPr>
          </a:p>
          <a:p>
            <a:pPr marL="257175" indent="-257175">
              <a:lnSpc>
                <a:spcPct val="115000"/>
              </a:lnSpc>
              <a:buFont typeface="Symbol" pitchFamily="2" charset="2"/>
              <a:buChar char=""/>
            </a:pPr>
            <a:r>
              <a:rPr lang="en-GB" sz="1725" b="1" kern="0" dirty="0">
                <a:solidFill>
                  <a:srgbClr val="000000"/>
                </a:solidFill>
                <a:latin typeface="Calibri" panose="020F0502020204030204" pitchFamily="34" charset="0"/>
                <a:ea typeface="Times New Roman" panose="02020603050405020304" pitchFamily="18" charset="0"/>
                <a:cs typeface="Calibri" panose="020F0502020204030204" pitchFamily="34" charset="0"/>
              </a:rPr>
              <a:t>Vice Chair </a:t>
            </a:r>
            <a:r>
              <a:rPr lang="en-GB" sz="1725" kern="0" dirty="0">
                <a:solidFill>
                  <a:srgbClr val="000000"/>
                </a:solidFill>
                <a:latin typeface="Calibri" panose="020F0502020204030204" pitchFamily="34" charset="0"/>
                <a:ea typeface="Times New Roman" panose="02020603050405020304" pitchFamily="18" charset="0"/>
                <a:cs typeface="Calibri" panose="020F0502020204030204" pitchFamily="34" charset="0"/>
              </a:rPr>
              <a:t>(assists the chair and steps in when the chair is unavailable</a:t>
            </a:r>
            <a:r>
              <a:rPr lang="en-GB" sz="1725" b="1" kern="0" dirty="0">
                <a:solidFill>
                  <a:srgbClr val="000000"/>
                </a:solidFill>
                <a:latin typeface="Calibri" panose="020F0502020204030204" pitchFamily="34" charset="0"/>
                <a:ea typeface="Times New Roman" panose="02020603050405020304" pitchFamily="18" charset="0"/>
                <a:cs typeface="Calibri" panose="020F0502020204030204" pitchFamily="34" charset="0"/>
              </a:rPr>
              <a:t>): Phillip Faithfull</a:t>
            </a:r>
            <a:endParaRPr lang="en-GB" sz="1725" kern="100" dirty="0">
              <a:latin typeface="Calibri" panose="020F0502020204030204" pitchFamily="34" charset="0"/>
              <a:ea typeface="Aptos" panose="020B0004020202020204" pitchFamily="34" charset="0"/>
              <a:cs typeface="Calibri" panose="020F0502020204030204" pitchFamily="34" charset="0"/>
            </a:endParaRPr>
          </a:p>
          <a:p>
            <a:pPr marL="257175" indent="-257175">
              <a:lnSpc>
                <a:spcPct val="115000"/>
              </a:lnSpc>
              <a:buFont typeface="Symbol" pitchFamily="2" charset="2"/>
              <a:buChar char=""/>
            </a:pPr>
            <a:r>
              <a:rPr lang="en-GB" sz="1725" b="1" kern="0" dirty="0">
                <a:solidFill>
                  <a:srgbClr val="000000"/>
                </a:solidFill>
                <a:latin typeface="Calibri" panose="020F0502020204030204" pitchFamily="34" charset="0"/>
                <a:ea typeface="Times New Roman" panose="02020603050405020304" pitchFamily="18" charset="0"/>
                <a:cs typeface="Calibri" panose="020F0502020204030204" pitchFamily="34" charset="0"/>
              </a:rPr>
              <a:t>Secretary </a:t>
            </a:r>
            <a:r>
              <a:rPr lang="en-GB" sz="1725" kern="0" dirty="0">
                <a:solidFill>
                  <a:srgbClr val="000000"/>
                </a:solidFill>
                <a:latin typeface="Calibri" panose="020F0502020204030204" pitchFamily="34" charset="0"/>
                <a:ea typeface="Times New Roman" panose="02020603050405020304" pitchFamily="18" charset="0"/>
                <a:cs typeface="Calibri" panose="020F0502020204030204" pitchFamily="34" charset="0"/>
              </a:rPr>
              <a:t>(minutes meetings and supports the administrative work of the committee)</a:t>
            </a:r>
            <a:r>
              <a:rPr lang="en-GB" sz="1725" b="1" kern="0" dirty="0">
                <a:solidFill>
                  <a:srgbClr val="000000"/>
                </a:solidFill>
                <a:latin typeface="Calibri" panose="020F0502020204030204" pitchFamily="34" charset="0"/>
                <a:ea typeface="Times New Roman" panose="02020603050405020304" pitchFamily="18" charset="0"/>
                <a:cs typeface="Calibri" panose="020F0502020204030204" pitchFamily="34" charset="0"/>
              </a:rPr>
              <a:t>: role vacant</a:t>
            </a:r>
            <a:endParaRPr lang="en-GB" sz="1725" kern="100" dirty="0">
              <a:latin typeface="Calibri" panose="020F0502020204030204" pitchFamily="34" charset="0"/>
              <a:ea typeface="Aptos" panose="020B0004020202020204" pitchFamily="34" charset="0"/>
              <a:cs typeface="Calibri" panose="020F0502020204030204" pitchFamily="34" charset="0"/>
            </a:endParaRPr>
          </a:p>
          <a:p>
            <a:pPr marL="257175" indent="-257175">
              <a:lnSpc>
                <a:spcPct val="115000"/>
              </a:lnSpc>
              <a:buFont typeface="Symbol" pitchFamily="2" charset="2"/>
              <a:buChar char=""/>
            </a:pPr>
            <a:r>
              <a:rPr lang="en-GB" sz="1725" b="1" kern="100" dirty="0">
                <a:latin typeface="Calibri" panose="020F0502020204030204" pitchFamily="34" charset="0"/>
                <a:ea typeface="Aptos" panose="020B0004020202020204" pitchFamily="34" charset="0"/>
                <a:cs typeface="Calibri" panose="020F0502020204030204" pitchFamily="34" charset="0"/>
              </a:rPr>
              <a:t>Committee Support Member </a:t>
            </a:r>
            <a:r>
              <a:rPr lang="en-GB" sz="1725" kern="100" dirty="0">
                <a:latin typeface="Calibri" panose="020F0502020204030204" pitchFamily="34" charset="0"/>
                <a:ea typeface="Aptos" panose="020B0004020202020204" pitchFamily="34" charset="0"/>
                <a:cs typeface="Calibri" panose="020F0502020204030204" pitchFamily="34" charset="0"/>
              </a:rPr>
              <a:t>(supports the wider work of the committee): </a:t>
            </a:r>
            <a:r>
              <a:rPr lang="en-GB" sz="1725" b="1" kern="100" dirty="0">
                <a:latin typeface="Calibri" panose="020F0502020204030204" pitchFamily="34" charset="0"/>
                <a:ea typeface="Aptos" panose="020B0004020202020204" pitchFamily="34" charset="0"/>
                <a:cs typeface="Calibri" panose="020F0502020204030204" pitchFamily="34" charset="0"/>
              </a:rPr>
              <a:t>Suzanne Hay</a:t>
            </a:r>
          </a:p>
          <a:p>
            <a:pPr marL="257175" indent="-257175">
              <a:lnSpc>
                <a:spcPct val="115000"/>
              </a:lnSpc>
              <a:buFont typeface="Symbol" pitchFamily="2" charset="2"/>
              <a:buChar char=""/>
            </a:pPr>
            <a:r>
              <a:rPr lang="en-GB" sz="1725" b="1" kern="0" dirty="0">
                <a:solidFill>
                  <a:srgbClr val="000000"/>
                </a:solidFill>
                <a:latin typeface="Calibri" panose="020F0502020204030204" pitchFamily="34" charset="0"/>
                <a:ea typeface="Times New Roman" panose="02020603050405020304" pitchFamily="18" charset="0"/>
                <a:cs typeface="Calibri" panose="020F0502020204030204" pitchFamily="34" charset="0"/>
              </a:rPr>
              <a:t>IT and Communications Lead </a:t>
            </a:r>
            <a:r>
              <a:rPr lang="en-GB" sz="1725" kern="0" dirty="0">
                <a:solidFill>
                  <a:srgbClr val="000000"/>
                </a:solidFill>
                <a:latin typeface="Calibri" panose="020F0502020204030204" pitchFamily="34" charset="0"/>
                <a:ea typeface="Times New Roman" panose="02020603050405020304" pitchFamily="18" charset="0"/>
                <a:cs typeface="Calibri" panose="020F0502020204030204" pitchFamily="34" charset="0"/>
              </a:rPr>
              <a:t>(assist with the communication needs of the committee):</a:t>
            </a:r>
            <a:r>
              <a:rPr lang="en-GB" sz="1725" b="1" kern="0" dirty="0">
                <a:solidFill>
                  <a:srgbClr val="000000"/>
                </a:solidFill>
                <a:latin typeface="Calibri" panose="020F0502020204030204" pitchFamily="34" charset="0"/>
                <a:ea typeface="Times New Roman" panose="02020603050405020304" pitchFamily="18" charset="0"/>
                <a:cs typeface="Calibri" panose="020F0502020204030204" pitchFamily="34" charset="0"/>
              </a:rPr>
              <a:t> </a:t>
            </a:r>
            <a:r>
              <a:rPr lang="en-GB" sz="1700" b="1" dirty="0">
                <a:latin typeface="Calibri" panose="020F0502020204030204" pitchFamily="34" charset="0"/>
                <a:cs typeface="Calibri" panose="020F0502020204030204" pitchFamily="34" charset="0"/>
              </a:rPr>
              <a:t>Michael Collett </a:t>
            </a:r>
            <a:endParaRPr lang="en-GB" sz="1725" kern="100" dirty="0">
              <a:latin typeface="Calibri" panose="020F0502020204030204" pitchFamily="34" charset="0"/>
              <a:ea typeface="Aptos" panose="020B0004020202020204" pitchFamily="34" charset="0"/>
              <a:cs typeface="Calibri" panose="020F0502020204030204" pitchFamily="34" charset="0"/>
            </a:endParaRPr>
          </a:p>
          <a:p>
            <a:pPr marL="0" indent="0">
              <a:buNone/>
            </a:pPr>
            <a:endParaRPr lang="en-US" sz="1500" dirty="0"/>
          </a:p>
        </p:txBody>
      </p:sp>
    </p:spTree>
    <p:extLst>
      <p:ext uri="{BB962C8B-B14F-4D97-AF65-F5344CB8AC3E}">
        <p14:creationId xmlns:p14="http://schemas.microsoft.com/office/powerpoint/2010/main" val="70280464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0" name="Rectangle 139">
            <a:extLst>
              <a:ext uri="{FF2B5EF4-FFF2-40B4-BE49-F238E27FC236}">
                <a16:creationId xmlns:a16="http://schemas.microsoft.com/office/drawing/2014/main" id="{C2554CA6-288E-4202-BC52-2E5A8F0C0A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286"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Oval 141">
            <a:extLst>
              <a:ext uri="{FF2B5EF4-FFF2-40B4-BE49-F238E27FC236}">
                <a16:creationId xmlns:a16="http://schemas.microsoft.com/office/drawing/2014/main" id="{B10BB131-AC8E-4A8E-A5D1-36260F720C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66891" y="1119031"/>
            <a:ext cx="3464954" cy="461993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AF39971-C036-97AD-3E4D-3B367CE9C7D2}"/>
              </a:ext>
            </a:extLst>
          </p:cNvPr>
          <p:cNvSpPr>
            <a:spLocks noGrp="1"/>
          </p:cNvSpPr>
          <p:nvPr>
            <p:ph type="title"/>
          </p:nvPr>
        </p:nvSpPr>
        <p:spPr>
          <a:xfrm>
            <a:off x="878305" y="1396686"/>
            <a:ext cx="2430380" cy="4064628"/>
          </a:xfrm>
        </p:spPr>
        <p:txBody>
          <a:bodyPr vert="horz" lIns="91440" tIns="45720" rIns="91440" bIns="45720" rtlCol="0" anchor="ctr">
            <a:normAutofit/>
          </a:bodyPr>
          <a:lstStyle/>
          <a:p>
            <a:pPr defTabSz="914400"/>
            <a:r>
              <a:rPr lang="en-US" sz="4400" kern="1200">
                <a:solidFill>
                  <a:srgbClr val="FFFFFF"/>
                </a:solidFill>
                <a:latin typeface="+mj-lt"/>
                <a:ea typeface="+mj-ea"/>
                <a:cs typeface="+mj-cs"/>
              </a:rPr>
              <a:t>7. AOB</a:t>
            </a:r>
          </a:p>
        </p:txBody>
      </p:sp>
      <p:sp>
        <p:nvSpPr>
          <p:cNvPr id="139" name="Arc 138">
            <a:extLst>
              <a:ext uri="{FF2B5EF4-FFF2-40B4-BE49-F238E27FC236}">
                <a16:creationId xmlns:a16="http://schemas.microsoft.com/office/drawing/2014/main" id="{5B7778FC-632E-4DCA-A7CB-0D7731CCF97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9809111">
            <a:off x="6512790" y="941148"/>
            <a:ext cx="2240924" cy="2987899"/>
          </a:xfrm>
          <a:prstGeom prst="arc">
            <a:avLst>
              <a:gd name="adj1" fmla="val 15817365"/>
              <a:gd name="adj2" fmla="val 1781380"/>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141" name="Oval 140">
            <a:extLst>
              <a:ext uri="{FF2B5EF4-FFF2-40B4-BE49-F238E27FC236}">
                <a16:creationId xmlns:a16="http://schemas.microsoft.com/office/drawing/2014/main" id="{FA23A907-97FB-4A8F-880A-DD77401C42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2536" y="4780992"/>
            <a:ext cx="409575" cy="54610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110" name="Content Placeholder 4">
            <a:extLst>
              <a:ext uri="{FF2B5EF4-FFF2-40B4-BE49-F238E27FC236}">
                <a16:creationId xmlns:a16="http://schemas.microsoft.com/office/drawing/2014/main" id="{244EC392-E384-900C-1865-666747BFE382}"/>
              </a:ext>
            </a:extLst>
          </p:cNvPr>
          <p:cNvSpPr>
            <a:spLocks noGrp="1"/>
          </p:cNvSpPr>
          <p:nvPr>
            <p:ph sz="half" idx="1"/>
          </p:nvPr>
        </p:nvSpPr>
        <p:spPr>
          <a:xfrm>
            <a:off x="4027614" y="1526033"/>
            <a:ext cx="4152298" cy="3935281"/>
          </a:xfrm>
        </p:spPr>
        <p:txBody>
          <a:bodyPr vert="horz" lIns="91440" tIns="45720" rIns="91440" bIns="45720" rtlCol="0">
            <a:normAutofit/>
          </a:bodyPr>
          <a:lstStyle/>
          <a:p>
            <a:pPr marL="171450" lvl="1" indent="-228600" defTabSz="914400"/>
            <a:endParaRPr lang="en-US" b="1"/>
          </a:p>
          <a:p>
            <a:pPr marL="0" indent="-228600" defTabSz="914400"/>
            <a:r>
              <a:rPr lang="en-US" b="1"/>
              <a:t>Next PPG meeting: October (date tbc)</a:t>
            </a:r>
            <a:endParaRPr lang="en-US"/>
          </a:p>
        </p:txBody>
      </p:sp>
    </p:spTree>
    <p:extLst>
      <p:ext uri="{BB962C8B-B14F-4D97-AF65-F5344CB8AC3E}">
        <p14:creationId xmlns:p14="http://schemas.microsoft.com/office/powerpoint/2010/main" val="354238742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9588DA8-065E-4F6F-8EFD-43104AB2E0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Rectangle 9">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914813" y="1914812"/>
            <a:ext cx="6858000" cy="3028377"/>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914814" y="1924949"/>
            <a:ext cx="6857999" cy="302837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263195" y="4092815"/>
            <a:ext cx="2501979" cy="302838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376302" y="969718"/>
            <a:ext cx="292526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0" name="Rectangle 19">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914820" y="1904672"/>
            <a:ext cx="6858003" cy="3028376"/>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E475EE7-1EF9-A7F1-B10F-95F49E1B9ECE}"/>
              </a:ext>
            </a:extLst>
          </p:cNvPr>
          <p:cNvSpPr>
            <a:spLocks noGrp="1"/>
          </p:cNvSpPr>
          <p:nvPr>
            <p:ph type="title"/>
          </p:nvPr>
        </p:nvSpPr>
        <p:spPr>
          <a:xfrm>
            <a:off x="350041" y="586855"/>
            <a:ext cx="2401025" cy="3387497"/>
          </a:xfrm>
        </p:spPr>
        <p:txBody>
          <a:bodyPr anchor="b">
            <a:normAutofit/>
          </a:bodyPr>
          <a:lstStyle/>
          <a:p>
            <a:pPr algn="r"/>
            <a:r>
              <a:rPr lang="en-US" sz="3500">
                <a:solidFill>
                  <a:srgbClr val="FFFFFF"/>
                </a:solidFill>
                <a:latin typeface="Calibri" panose="020F0502020204030204" pitchFamily="34" charset="0"/>
                <a:cs typeface="Calibri" panose="020F0502020204030204" pitchFamily="34" charset="0"/>
              </a:rPr>
              <a:t>What is </a:t>
            </a:r>
            <a:br>
              <a:rPr lang="en-US" sz="3500">
                <a:solidFill>
                  <a:srgbClr val="FFFFFF"/>
                </a:solidFill>
                <a:latin typeface="Calibri" panose="020F0502020204030204" pitchFamily="34" charset="0"/>
                <a:cs typeface="Calibri" panose="020F0502020204030204" pitchFamily="34" charset="0"/>
              </a:rPr>
            </a:br>
            <a:r>
              <a:rPr lang="en-US" sz="3500">
                <a:solidFill>
                  <a:srgbClr val="FFFFFF"/>
                </a:solidFill>
                <a:latin typeface="Calibri" panose="020F0502020204030204" pitchFamily="34" charset="0"/>
                <a:cs typeface="Calibri" panose="020F0502020204030204" pitchFamily="34" charset="0"/>
              </a:rPr>
              <a:t>the PPG?</a:t>
            </a:r>
            <a:br>
              <a:rPr lang="en-US" sz="3500">
                <a:solidFill>
                  <a:srgbClr val="FFFFFF"/>
                </a:solidFill>
                <a:latin typeface="Calibri" panose="020F0502020204030204" pitchFamily="34" charset="0"/>
                <a:cs typeface="Calibri" panose="020F0502020204030204" pitchFamily="34" charset="0"/>
              </a:rPr>
            </a:br>
            <a:endParaRPr lang="en-US" sz="3500">
              <a:solidFill>
                <a:srgbClr val="FFFFFF"/>
              </a:solidFill>
              <a:latin typeface="Calibri" panose="020F0502020204030204" pitchFamily="34" charset="0"/>
              <a:cs typeface="Calibri" panose="020F0502020204030204" pitchFamily="34" charset="0"/>
            </a:endParaRPr>
          </a:p>
        </p:txBody>
      </p:sp>
      <p:sp>
        <p:nvSpPr>
          <p:cNvPr id="3" name="Content Placeholder 2">
            <a:extLst>
              <a:ext uri="{FF2B5EF4-FFF2-40B4-BE49-F238E27FC236}">
                <a16:creationId xmlns:a16="http://schemas.microsoft.com/office/drawing/2014/main" id="{5BDA4DAB-D73C-9423-19AA-F31DE9CC9962}"/>
              </a:ext>
            </a:extLst>
          </p:cNvPr>
          <p:cNvSpPr>
            <a:spLocks noGrp="1"/>
          </p:cNvSpPr>
          <p:nvPr>
            <p:ph idx="1"/>
          </p:nvPr>
        </p:nvSpPr>
        <p:spPr>
          <a:xfrm>
            <a:off x="3607694" y="284205"/>
            <a:ext cx="4881398" cy="6227805"/>
          </a:xfrm>
        </p:spPr>
        <p:txBody>
          <a:bodyPr anchor="ctr">
            <a:normAutofit lnSpcReduction="10000"/>
          </a:bodyPr>
          <a:lstStyle/>
          <a:p>
            <a:pPr marL="0" indent="0">
              <a:buNone/>
            </a:pPr>
            <a:endParaRPr lang="en-GB" sz="1400" b="1" kern="100" dirty="0">
              <a:latin typeface="Calibri" panose="020F0502020204030204" pitchFamily="34" charset="0"/>
              <a:ea typeface="Aptos" panose="020B0004020202020204" pitchFamily="34" charset="0"/>
              <a:cs typeface="Calibri" panose="020F0502020204030204" pitchFamily="34" charset="0"/>
            </a:endParaRPr>
          </a:p>
          <a:p>
            <a:r>
              <a:rPr lang="en-GB" sz="1800" b="1" kern="100" dirty="0">
                <a:latin typeface="Calibri" panose="020F0502020204030204" pitchFamily="34" charset="0"/>
                <a:ea typeface="Aptos" panose="020B0004020202020204" pitchFamily="34" charset="0"/>
                <a:cs typeface="Calibri" panose="020F0502020204030204" pitchFamily="34" charset="0"/>
              </a:rPr>
              <a:t>Members of the Patient Participation Group (PPG) are volunteers who support and influence healthcare at St Peter’s Health Centre by offering the patient’s perspective’ and acting as a ‘Critical Friend’. We work with the health centre to help find new ways of developing and improving services they provide.</a:t>
            </a:r>
          </a:p>
          <a:p>
            <a:pPr marL="0" indent="0">
              <a:buNone/>
            </a:pPr>
            <a:r>
              <a:rPr lang="en-GB" sz="1800" b="1" kern="100" dirty="0">
                <a:latin typeface="Calibri" panose="020F0502020204030204" pitchFamily="34" charset="0"/>
                <a:ea typeface="Aptos" panose="020B0004020202020204" pitchFamily="34" charset="0"/>
                <a:cs typeface="Calibri" panose="020F0502020204030204" pitchFamily="34" charset="0"/>
              </a:rPr>
              <a:t> </a:t>
            </a:r>
          </a:p>
          <a:p>
            <a:r>
              <a:rPr lang="en-GB" sz="1800" b="1" kern="100" dirty="0">
                <a:solidFill>
                  <a:srgbClr val="FF0000"/>
                </a:solidFill>
                <a:ea typeface="Aptos" panose="020B0004020202020204" pitchFamily="34" charset="0"/>
              </a:rPr>
              <a:t>The PPG will not deal with personal medical issues or complaints, as there are already well-established procedures that deal with these already in place.</a:t>
            </a:r>
          </a:p>
          <a:p>
            <a:pPr marL="0" indent="0">
              <a:buNone/>
            </a:pPr>
            <a:endParaRPr lang="en-GB" sz="1800" b="1" kern="100" dirty="0">
              <a:ea typeface="Aptos" panose="020B0004020202020204" pitchFamily="34" charset="0"/>
            </a:endParaRPr>
          </a:p>
          <a:p>
            <a:r>
              <a:rPr lang="en-GB" sz="1800" b="1" kern="100" dirty="0">
                <a:latin typeface="Calibri" panose="020F0502020204030204" pitchFamily="34" charset="0"/>
                <a:ea typeface="Aptos" panose="020B0004020202020204" pitchFamily="34" charset="0"/>
                <a:cs typeface="Calibri" panose="020F0502020204030204" pitchFamily="34" charset="0"/>
              </a:rPr>
              <a:t>The PPG group aims to meet three times a year to provide input and feedback into the development of services at the surgery and to discuss any related activities.</a:t>
            </a:r>
          </a:p>
          <a:p>
            <a:pPr marL="0" indent="0">
              <a:buNone/>
            </a:pPr>
            <a:endParaRPr lang="en-GB" sz="1800" b="1" kern="100" dirty="0">
              <a:latin typeface="Calibri" panose="020F0502020204030204" pitchFamily="34" charset="0"/>
              <a:ea typeface="Aptos" panose="020B0004020202020204" pitchFamily="34" charset="0"/>
              <a:cs typeface="Calibri" panose="020F0502020204030204" pitchFamily="34" charset="0"/>
            </a:endParaRPr>
          </a:p>
          <a:p>
            <a:r>
              <a:rPr lang="en-GB" sz="1800" b="1" kern="100" dirty="0">
                <a:latin typeface="Calibri" panose="020F0502020204030204" pitchFamily="34" charset="0"/>
                <a:ea typeface="Aptos" panose="020B0004020202020204" pitchFamily="34" charset="0"/>
                <a:cs typeface="Calibri" panose="020F0502020204030204" pitchFamily="34" charset="0"/>
              </a:rPr>
              <a:t>The Committee meets in-between to discuss with the leadership team at the practice, matters relating to the surgery, and for us to work together constructively to improve services</a:t>
            </a:r>
          </a:p>
          <a:p>
            <a:endParaRPr lang="en-GB" sz="1400" b="1" kern="100" dirty="0">
              <a:latin typeface="Calibri" panose="020F0502020204030204" pitchFamily="34" charset="0"/>
              <a:ea typeface="Aptos" panose="020B0004020202020204" pitchFamily="34" charset="0"/>
              <a:cs typeface="Calibri" panose="020F0502020204030204" pitchFamily="34" charset="0"/>
            </a:endParaRPr>
          </a:p>
          <a:p>
            <a:pPr marL="0" indent="0">
              <a:buNone/>
            </a:pPr>
            <a:endParaRPr lang="en-US" sz="1400" dirty="0"/>
          </a:p>
        </p:txBody>
      </p:sp>
    </p:spTree>
    <p:extLst>
      <p:ext uri="{BB962C8B-B14F-4D97-AF65-F5344CB8AC3E}">
        <p14:creationId xmlns:p14="http://schemas.microsoft.com/office/powerpoint/2010/main" val="291028941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C5F4A93-DA1B-65A7-6040-AB40A1AF828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3C5B8E3-9C57-A162-B300-3B1EDE0C541B}"/>
              </a:ext>
            </a:extLst>
          </p:cNvPr>
          <p:cNvSpPr>
            <a:spLocks noGrp="1"/>
          </p:cNvSpPr>
          <p:nvPr>
            <p:ph type="title"/>
          </p:nvPr>
        </p:nvSpPr>
        <p:spPr>
          <a:xfrm>
            <a:off x="142874" y="54660"/>
            <a:ext cx="8525638" cy="970582"/>
          </a:xfrm>
        </p:spPr>
        <p:txBody>
          <a:bodyPr/>
          <a:lstStyle/>
          <a:p>
            <a:pPr algn="ctr"/>
            <a:r>
              <a:rPr lang="en-US" b="1" dirty="0"/>
              <a:t>5. Information about St Peter’s PPG</a:t>
            </a:r>
          </a:p>
        </p:txBody>
      </p:sp>
      <p:pic>
        <p:nvPicPr>
          <p:cNvPr id="11" name="Content Placeholder 10">
            <a:extLst>
              <a:ext uri="{FF2B5EF4-FFF2-40B4-BE49-F238E27FC236}">
                <a16:creationId xmlns:a16="http://schemas.microsoft.com/office/drawing/2014/main" id="{1FCBB53F-F0C2-1192-D60F-ECA21B25443E}"/>
              </a:ext>
            </a:extLst>
          </p:cNvPr>
          <p:cNvPicPr>
            <a:picLocks noGrp="1" noChangeAspect="1"/>
          </p:cNvPicPr>
          <p:nvPr>
            <p:ph sz="half" idx="2"/>
          </p:nvPr>
        </p:nvPicPr>
        <p:blipFill>
          <a:blip r:embed="rId2" cstate="screen">
            <a:extLst>
              <a:ext uri="{28A0092B-C50C-407E-A947-70E740481C1C}">
                <a14:useLocalDpi xmlns:a14="http://schemas.microsoft.com/office/drawing/2010/main"/>
              </a:ext>
            </a:extLst>
          </a:blip>
          <a:stretch>
            <a:fillRect/>
          </a:stretch>
        </p:blipFill>
        <p:spPr>
          <a:xfrm>
            <a:off x="4725591" y="986242"/>
            <a:ext cx="4275535" cy="2278049"/>
          </a:xfrm>
          <a:prstGeom prst="rect">
            <a:avLst/>
          </a:prstGeom>
        </p:spPr>
      </p:pic>
      <p:pic>
        <p:nvPicPr>
          <p:cNvPr id="10" name="Content Placeholder 9">
            <a:extLst>
              <a:ext uri="{FF2B5EF4-FFF2-40B4-BE49-F238E27FC236}">
                <a16:creationId xmlns:a16="http://schemas.microsoft.com/office/drawing/2014/main" id="{ABA1B507-4B19-C465-F144-59539DA26AFF}"/>
              </a:ext>
            </a:extLst>
          </p:cNvPr>
          <p:cNvPicPr>
            <a:picLocks noGrp="1" noChangeAspect="1"/>
          </p:cNvPicPr>
          <p:nvPr>
            <p:ph sz="half" idx="1"/>
          </p:nvPr>
        </p:nvPicPr>
        <p:blipFill>
          <a:blip r:embed="rId3" cstate="screen">
            <a:extLst>
              <a:ext uri="{28A0092B-C50C-407E-A947-70E740481C1C}">
                <a14:useLocalDpi xmlns:a14="http://schemas.microsoft.com/office/drawing/2010/main"/>
              </a:ext>
            </a:extLst>
          </a:blip>
          <a:stretch>
            <a:fillRect/>
          </a:stretch>
        </p:blipFill>
        <p:spPr>
          <a:xfrm>
            <a:off x="403058" y="2393697"/>
            <a:ext cx="3886200" cy="2070607"/>
          </a:xfrm>
          <a:prstGeom prst="rect">
            <a:avLst/>
          </a:prstGeom>
        </p:spPr>
      </p:pic>
      <p:pic>
        <p:nvPicPr>
          <p:cNvPr id="12" name="Picture 11">
            <a:extLst>
              <a:ext uri="{FF2B5EF4-FFF2-40B4-BE49-F238E27FC236}">
                <a16:creationId xmlns:a16="http://schemas.microsoft.com/office/drawing/2014/main" id="{6C025BE7-6C38-CFA2-E007-6DFEB5C80C8F}"/>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725591" y="3568456"/>
            <a:ext cx="4275536" cy="2264303"/>
          </a:xfrm>
          <a:prstGeom prst="rect">
            <a:avLst/>
          </a:prstGeom>
        </p:spPr>
      </p:pic>
      <p:sp>
        <p:nvSpPr>
          <p:cNvPr id="14" name="TextBox 13">
            <a:extLst>
              <a:ext uri="{FF2B5EF4-FFF2-40B4-BE49-F238E27FC236}">
                <a16:creationId xmlns:a16="http://schemas.microsoft.com/office/drawing/2014/main" id="{FFDBF7F8-0882-8717-1CB8-0111CC74827D}"/>
              </a:ext>
            </a:extLst>
          </p:cNvPr>
          <p:cNvSpPr txBox="1"/>
          <p:nvPr/>
        </p:nvSpPr>
        <p:spPr>
          <a:xfrm>
            <a:off x="142873" y="4768469"/>
            <a:ext cx="4575572" cy="738664"/>
          </a:xfrm>
          <a:prstGeom prst="rect">
            <a:avLst/>
          </a:prstGeom>
          <a:noFill/>
        </p:spPr>
        <p:txBody>
          <a:bodyPr wrap="square">
            <a:spAutoFit/>
          </a:bodyPr>
          <a:lstStyle/>
          <a:p>
            <a:pPr defTabSz="685800"/>
            <a:r>
              <a:rPr lang="en-US" sz="1050" dirty="0">
                <a:solidFill>
                  <a:prstClr val="black"/>
                </a:solidFill>
                <a:latin typeface="Aptos" panose="02110004020202020204"/>
                <a:hlinkClick r:id="rId5"/>
              </a:rPr>
              <a:t>https://www.stpetersmedicalcentre.co.uk/</a:t>
            </a:r>
          </a:p>
          <a:p>
            <a:pPr defTabSz="685800"/>
            <a:endParaRPr lang="en-US" sz="1050" dirty="0">
              <a:solidFill>
                <a:prstClr val="black"/>
              </a:solidFill>
              <a:latin typeface="Aptos" panose="02110004020202020204"/>
              <a:hlinkClick r:id="rId5"/>
            </a:endParaRPr>
          </a:p>
          <a:p>
            <a:pPr defTabSz="685800"/>
            <a:endParaRPr lang="en-US" sz="1050" dirty="0">
              <a:solidFill>
                <a:prstClr val="black"/>
              </a:solidFill>
              <a:latin typeface="Aptos" panose="02110004020202020204"/>
              <a:hlinkClick r:id="rId5"/>
            </a:endParaRPr>
          </a:p>
          <a:p>
            <a:pPr defTabSz="685800"/>
            <a:endParaRPr lang="en-US" sz="1050" dirty="0">
              <a:solidFill>
                <a:prstClr val="black"/>
              </a:solidFill>
              <a:latin typeface="Aptos" panose="02110004020202020204"/>
            </a:endParaRPr>
          </a:p>
        </p:txBody>
      </p:sp>
      <p:sp>
        <p:nvSpPr>
          <p:cNvPr id="16" name="TextBox 15">
            <a:extLst>
              <a:ext uri="{FF2B5EF4-FFF2-40B4-BE49-F238E27FC236}">
                <a16:creationId xmlns:a16="http://schemas.microsoft.com/office/drawing/2014/main" id="{C9B1927F-C27B-1B4A-0D10-42D8DD731CAE}"/>
              </a:ext>
            </a:extLst>
          </p:cNvPr>
          <p:cNvSpPr txBox="1"/>
          <p:nvPr/>
        </p:nvSpPr>
        <p:spPr>
          <a:xfrm>
            <a:off x="4718445" y="3269212"/>
            <a:ext cx="4597566" cy="415498"/>
          </a:xfrm>
          <a:prstGeom prst="rect">
            <a:avLst/>
          </a:prstGeom>
          <a:noFill/>
        </p:spPr>
        <p:txBody>
          <a:bodyPr wrap="square">
            <a:spAutoFit/>
          </a:bodyPr>
          <a:lstStyle/>
          <a:p>
            <a:pPr defTabSz="685800"/>
            <a:r>
              <a:rPr lang="en-US" sz="1050" dirty="0">
                <a:solidFill>
                  <a:prstClr val="black"/>
                </a:solidFill>
                <a:latin typeface="Aptos" panose="02110004020202020204"/>
                <a:hlinkClick r:id="rId5"/>
              </a:rPr>
              <a:t>https://www.stpetersmedicalcentre.co.uk/patient-participation-group</a:t>
            </a:r>
            <a:endParaRPr lang="en-US" sz="1050" dirty="0">
              <a:solidFill>
                <a:prstClr val="black"/>
              </a:solidFill>
              <a:latin typeface="Aptos" panose="02110004020202020204"/>
            </a:endParaRPr>
          </a:p>
          <a:p>
            <a:pPr defTabSz="685800"/>
            <a:endParaRPr lang="en-US" sz="1050" dirty="0">
              <a:solidFill>
                <a:prstClr val="black"/>
              </a:solidFill>
              <a:latin typeface="Aptos" panose="02110004020202020204"/>
            </a:endParaRPr>
          </a:p>
        </p:txBody>
      </p:sp>
    </p:spTree>
    <p:extLst>
      <p:ext uri="{BB962C8B-B14F-4D97-AF65-F5344CB8AC3E}">
        <p14:creationId xmlns:p14="http://schemas.microsoft.com/office/powerpoint/2010/main" val="152063973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5" name="Rectangle 24">
            <a:extLst>
              <a:ext uri="{FF2B5EF4-FFF2-40B4-BE49-F238E27FC236}">
                <a16:creationId xmlns:a16="http://schemas.microsoft.com/office/drawing/2014/main" id="{DEE2AD96-B495-4E06-9291-B71706F728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53CF6D67-C5A8-4ADD-9E8E-1E38CA1D31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336136" y="1336710"/>
            <a:ext cx="6858000" cy="4184580"/>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ectangle 50">
            <a:extLst>
              <a:ext uri="{FF2B5EF4-FFF2-40B4-BE49-F238E27FC236}">
                <a16:creationId xmlns:a16="http://schemas.microsoft.com/office/drawing/2014/main" id="{86909FA0-B515-4681-B7A8-FA281D133B9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088181" y="1092216"/>
            <a:ext cx="6346209" cy="4182060"/>
          </a:xfrm>
          <a:prstGeom prst="rect">
            <a:avLst/>
          </a:prstGeom>
          <a:gradFill>
            <a:gsLst>
              <a:gs pos="0">
                <a:srgbClr val="000000">
                  <a:alpha val="0"/>
                </a:srgbClr>
              </a:gs>
              <a:gs pos="99000">
                <a:schemeClr val="accent1">
                  <a:alpha val="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21C9FE86-FCC3-4A31-AA1C-C882262B7FE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833933" y="3515977"/>
            <a:ext cx="2501979" cy="4182060"/>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Rectangle 32">
            <a:extLst>
              <a:ext uri="{FF2B5EF4-FFF2-40B4-BE49-F238E27FC236}">
                <a16:creationId xmlns:a16="http://schemas.microsoft.com/office/drawing/2014/main" id="{7D96243B-ECED-4B71-8E06-AE9A285EAD2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176002" y="1496845"/>
            <a:ext cx="6858001" cy="3864309"/>
          </a:xfrm>
          <a:prstGeom prst="rect">
            <a:avLst/>
          </a:prstGeom>
          <a:gradFill>
            <a:gsLst>
              <a:gs pos="0">
                <a:srgbClr val="000000">
                  <a:alpha val="0"/>
                </a:srgbClr>
              </a:gs>
              <a:gs pos="99000">
                <a:schemeClr val="accent1">
                  <a:alpha val="11000"/>
                </a:scheme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a:extLst>
              <a:ext uri="{FF2B5EF4-FFF2-40B4-BE49-F238E27FC236}">
                <a16:creationId xmlns:a16="http://schemas.microsoft.com/office/drawing/2014/main" id="{A09989E4-EFDC-4A90-A633-E0525FB413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6097846">
            <a:off x="74277" y="1668285"/>
            <a:ext cx="4318303" cy="3238727"/>
          </a:xfrm>
          <a:prstGeom prst="ellipse">
            <a:avLst/>
          </a:prstGeom>
          <a:gradFill>
            <a:gsLst>
              <a:gs pos="39000">
                <a:schemeClr val="accent1">
                  <a:alpha val="0"/>
                </a:schemeClr>
              </a:gs>
              <a:gs pos="100000">
                <a:schemeClr val="accent1">
                  <a:lumMod val="60000"/>
                  <a:lumOff val="40000"/>
                  <a:alpha val="15000"/>
                </a:schemeClr>
              </a:gs>
            </a:gsLst>
            <a:lin ang="17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69B0DD38-BFD4-0769-D2AA-E02C2878BCE7}"/>
              </a:ext>
            </a:extLst>
          </p:cNvPr>
          <p:cNvSpPr>
            <a:spLocks noGrp="1"/>
          </p:cNvSpPr>
          <p:nvPr>
            <p:ph type="title"/>
          </p:nvPr>
        </p:nvSpPr>
        <p:spPr>
          <a:xfrm>
            <a:off x="619797" y="586855"/>
            <a:ext cx="3172575" cy="3387497"/>
          </a:xfrm>
        </p:spPr>
        <p:txBody>
          <a:bodyPr vert="horz" lIns="91440" tIns="45720" rIns="91440" bIns="45720" rtlCol="0" anchor="b">
            <a:normAutofit/>
          </a:bodyPr>
          <a:lstStyle/>
          <a:p>
            <a:pPr algn="r" defTabSz="914400"/>
            <a:r>
              <a:rPr lang="en-US" sz="3500" kern="1200">
                <a:solidFill>
                  <a:srgbClr val="FFFFFF"/>
                </a:solidFill>
                <a:latin typeface="+mj-lt"/>
                <a:ea typeface="+mj-ea"/>
                <a:cs typeface="+mj-cs"/>
              </a:rPr>
              <a:t>Matters Arising</a:t>
            </a:r>
          </a:p>
        </p:txBody>
      </p:sp>
      <p:sp>
        <p:nvSpPr>
          <p:cNvPr id="52" name="Content Placeholder 2">
            <a:extLst>
              <a:ext uri="{FF2B5EF4-FFF2-40B4-BE49-F238E27FC236}">
                <a16:creationId xmlns:a16="http://schemas.microsoft.com/office/drawing/2014/main" id="{53DD7AB8-B3D8-44FA-20B9-6E26289085C9}"/>
              </a:ext>
            </a:extLst>
          </p:cNvPr>
          <p:cNvSpPr>
            <a:spLocks noGrp="1"/>
          </p:cNvSpPr>
          <p:nvPr>
            <p:ph sz="half" idx="1"/>
          </p:nvPr>
        </p:nvSpPr>
        <p:spPr>
          <a:xfrm>
            <a:off x="4877368" y="649480"/>
            <a:ext cx="3646835" cy="5546047"/>
          </a:xfrm>
        </p:spPr>
        <p:txBody>
          <a:bodyPr vert="horz" lIns="91440" tIns="45720" rIns="91440" bIns="45720" rtlCol="0" anchor="ctr">
            <a:normAutofit/>
          </a:bodyPr>
          <a:lstStyle/>
          <a:p>
            <a:pPr marL="342900" lvl="1" indent="-228600" defTabSz="914400"/>
            <a:r>
              <a:rPr lang="en-US" sz="2400" b="1" dirty="0"/>
              <a:t>PPG grant application</a:t>
            </a:r>
          </a:p>
          <a:p>
            <a:pPr marL="342900" lvl="1" indent="-228600" defTabSz="914400"/>
            <a:endParaRPr lang="en-US" sz="2400" b="1" dirty="0"/>
          </a:p>
          <a:p>
            <a:pPr marL="342900" lvl="1" indent="-228600" defTabSz="914400"/>
            <a:r>
              <a:rPr lang="en-US" sz="2400" b="1" dirty="0"/>
              <a:t>Pharmacy First session </a:t>
            </a:r>
          </a:p>
          <a:p>
            <a:pPr marL="342900" lvl="1" indent="-228600" defTabSz="914400"/>
            <a:endParaRPr lang="en-US" sz="2400" b="1" dirty="0"/>
          </a:p>
          <a:p>
            <a:pPr marL="342900" lvl="1" indent="-228600" defTabSz="914400"/>
            <a:r>
              <a:rPr lang="en-US" sz="2400" b="1" dirty="0"/>
              <a:t>Healthy Hearts Event  </a:t>
            </a:r>
          </a:p>
          <a:p>
            <a:pPr marL="0" indent="-228600" defTabSz="914400"/>
            <a:endParaRPr lang="en-US" sz="1700" dirty="0"/>
          </a:p>
        </p:txBody>
      </p:sp>
    </p:spTree>
    <p:extLst>
      <p:ext uri="{BB962C8B-B14F-4D97-AF65-F5344CB8AC3E}">
        <p14:creationId xmlns:p14="http://schemas.microsoft.com/office/powerpoint/2010/main" val="289665498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37E1D9B6-17D5-641E-DA5D-CA80A63FAE4D}"/>
              </a:ext>
            </a:extLst>
          </p:cNvPr>
          <p:cNvPicPr>
            <a:picLocks noChangeAspect="1"/>
          </p:cNvPicPr>
          <p:nvPr/>
        </p:nvPicPr>
        <p:blipFill>
          <a:blip r:embed="rId2"/>
          <a:stretch>
            <a:fillRect/>
          </a:stretch>
        </p:blipFill>
        <p:spPr>
          <a:xfrm>
            <a:off x="482600" y="678878"/>
            <a:ext cx="8178799" cy="5500242"/>
          </a:xfrm>
          <a:prstGeom prst="rect">
            <a:avLst/>
          </a:prstGeom>
        </p:spPr>
      </p:pic>
    </p:spTree>
    <p:extLst>
      <p:ext uri="{BB962C8B-B14F-4D97-AF65-F5344CB8AC3E}">
        <p14:creationId xmlns:p14="http://schemas.microsoft.com/office/powerpoint/2010/main" val="253806930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Content Placeholder 9">
            <a:extLst>
              <a:ext uri="{FF2B5EF4-FFF2-40B4-BE49-F238E27FC236}">
                <a16:creationId xmlns:a16="http://schemas.microsoft.com/office/drawing/2014/main" id="{CB5812FF-6E59-D0D2-9F72-60CF2F4D79B1}"/>
              </a:ext>
            </a:extLst>
          </p:cNvPr>
          <p:cNvSpPr>
            <a:spLocks noGrp="1"/>
          </p:cNvSpPr>
          <p:nvPr>
            <p:ph sz="half" idx="1"/>
          </p:nvPr>
        </p:nvSpPr>
        <p:spPr>
          <a:xfrm>
            <a:off x="406228" y="1152399"/>
            <a:ext cx="3886200" cy="5384199"/>
          </a:xfrm>
        </p:spPr>
        <p:txBody>
          <a:bodyPr>
            <a:normAutofit fontScale="85000" lnSpcReduction="20000"/>
          </a:bodyPr>
          <a:lstStyle/>
          <a:p>
            <a:pPr marL="0" indent="0">
              <a:buNone/>
            </a:pPr>
            <a:endParaRPr lang="en-GB" sz="2400" dirty="0"/>
          </a:p>
          <a:p>
            <a:pPr marL="457200" lvl="0" indent="-457200">
              <a:buFont typeface="+mj-lt"/>
              <a:buAutoNum type="arabicPeriod"/>
            </a:pPr>
            <a:r>
              <a:rPr lang="en-GB" b="1" dirty="0"/>
              <a:t>Welcome and introductions (Joanne)</a:t>
            </a:r>
            <a:endParaRPr lang="en-GB" dirty="0"/>
          </a:p>
          <a:p>
            <a:pPr lvl="1"/>
            <a:r>
              <a:rPr lang="en-GB" sz="2100" dirty="0"/>
              <a:t>Purpose and scope of PPG</a:t>
            </a:r>
          </a:p>
          <a:p>
            <a:pPr lvl="1"/>
            <a:r>
              <a:rPr lang="en-GB" sz="2100" dirty="0"/>
              <a:t>Agree revised roles</a:t>
            </a:r>
          </a:p>
          <a:p>
            <a:pPr lvl="1"/>
            <a:r>
              <a:rPr lang="en-GB" sz="2100" dirty="0"/>
              <a:t>PPG active committee members /volunteers</a:t>
            </a:r>
          </a:p>
          <a:p>
            <a:pPr marL="457200" indent="-457200">
              <a:buFont typeface="+mj-lt"/>
              <a:buAutoNum type="arabicPeriod"/>
            </a:pPr>
            <a:endParaRPr lang="en-GB" dirty="0"/>
          </a:p>
          <a:p>
            <a:pPr marL="457200" lvl="0" indent="-457200">
              <a:buFont typeface="+mj-lt"/>
              <a:buAutoNum type="arabicPeriod"/>
            </a:pPr>
            <a:r>
              <a:rPr lang="en-GB" b="1" dirty="0"/>
              <a:t>Agree the minutes from 25th February meeting (Joanne)</a:t>
            </a:r>
          </a:p>
          <a:p>
            <a:pPr marL="457200" lvl="0" indent="-457200">
              <a:buFont typeface="+mj-lt"/>
              <a:buAutoNum type="arabicPeriod"/>
            </a:pPr>
            <a:endParaRPr lang="en-GB" dirty="0"/>
          </a:p>
          <a:p>
            <a:pPr marL="457200" lvl="0" indent="-457200">
              <a:buFont typeface="+mj-lt"/>
              <a:buAutoNum type="arabicPeriod"/>
            </a:pPr>
            <a:r>
              <a:rPr lang="en-GB" b="1" dirty="0"/>
              <a:t> Matters Arising/Actions (Joanne &amp; St Peter’s staff)</a:t>
            </a:r>
            <a:endParaRPr lang="en-GB" dirty="0"/>
          </a:p>
          <a:p>
            <a:pPr lvl="1"/>
            <a:r>
              <a:rPr lang="en-GB" sz="2100" dirty="0"/>
              <a:t>PPG grant application</a:t>
            </a:r>
          </a:p>
          <a:p>
            <a:pPr lvl="1"/>
            <a:r>
              <a:rPr lang="en-GB" sz="2100" dirty="0"/>
              <a:t>Pharmacy First session </a:t>
            </a:r>
          </a:p>
          <a:p>
            <a:pPr lvl="1"/>
            <a:r>
              <a:rPr lang="en-GB" sz="2100" dirty="0"/>
              <a:t>Healthy Hearts Event </a:t>
            </a:r>
          </a:p>
          <a:p>
            <a:pPr marL="457200" indent="-457200">
              <a:buFont typeface="+mj-lt"/>
              <a:buAutoNum type="arabicPeriod"/>
            </a:pPr>
            <a:endParaRPr lang="en-GB" dirty="0"/>
          </a:p>
          <a:p>
            <a:pPr marL="457200" lvl="0" indent="-457200">
              <a:buFont typeface="+mj-lt"/>
              <a:buAutoNum type="arabicPeriod"/>
            </a:pPr>
            <a:r>
              <a:rPr lang="en-GB" b="1" dirty="0"/>
              <a:t>St Peter’s update (Dr Jarvis)</a:t>
            </a:r>
            <a:endParaRPr lang="en-GB" dirty="0"/>
          </a:p>
          <a:p>
            <a:pPr lvl="1"/>
            <a:r>
              <a:rPr lang="en-GB" sz="2100" dirty="0"/>
              <a:t>Self appointment link</a:t>
            </a:r>
          </a:p>
          <a:p>
            <a:pPr lvl="1"/>
            <a:r>
              <a:rPr lang="en-GB" sz="2100" dirty="0"/>
              <a:t>Use of Artificial Intelligence (AI)</a:t>
            </a:r>
          </a:p>
          <a:p>
            <a:endParaRPr lang="en-GB" sz="1800" dirty="0"/>
          </a:p>
          <a:p>
            <a:pPr marL="0" indent="0">
              <a:buNone/>
            </a:pPr>
            <a:endParaRPr lang="en-GB" sz="2400" dirty="0"/>
          </a:p>
        </p:txBody>
      </p:sp>
      <p:sp>
        <p:nvSpPr>
          <p:cNvPr id="11" name="Content Placeholder 10">
            <a:extLst>
              <a:ext uri="{FF2B5EF4-FFF2-40B4-BE49-F238E27FC236}">
                <a16:creationId xmlns:a16="http://schemas.microsoft.com/office/drawing/2014/main" id="{DA5A05B4-023B-DA9B-1190-4266187BF1F4}"/>
              </a:ext>
            </a:extLst>
          </p:cNvPr>
          <p:cNvSpPr>
            <a:spLocks noGrp="1"/>
          </p:cNvSpPr>
          <p:nvPr>
            <p:ph sz="half" idx="2"/>
          </p:nvPr>
        </p:nvSpPr>
        <p:spPr>
          <a:xfrm>
            <a:off x="4572000" y="1416459"/>
            <a:ext cx="4178128" cy="4856079"/>
          </a:xfrm>
        </p:spPr>
        <p:txBody>
          <a:bodyPr>
            <a:normAutofit fontScale="85000" lnSpcReduction="20000"/>
          </a:bodyPr>
          <a:lstStyle/>
          <a:p>
            <a:pPr marL="0" lvl="0" indent="0">
              <a:buNone/>
            </a:pPr>
            <a:r>
              <a:rPr lang="en-GB" b="1" dirty="0"/>
              <a:t>5</a:t>
            </a:r>
            <a:r>
              <a:rPr lang="en-GB" sz="2200" b="1" dirty="0"/>
              <a:t>. </a:t>
            </a:r>
            <a:r>
              <a:rPr lang="en-GB" b="1" dirty="0"/>
              <a:t>PPG Updates (Joanne)</a:t>
            </a:r>
            <a:endParaRPr lang="en-GB" dirty="0"/>
          </a:p>
          <a:p>
            <a:pPr lvl="1"/>
            <a:r>
              <a:rPr lang="en-GB" sz="2100" dirty="0"/>
              <a:t>Update from Sussex PPG Network – Robert?</a:t>
            </a:r>
          </a:p>
          <a:p>
            <a:pPr lvl="1"/>
            <a:r>
              <a:rPr lang="en-GB" sz="2100" dirty="0"/>
              <a:t>Menopause Café – Joanne</a:t>
            </a:r>
          </a:p>
          <a:p>
            <a:pPr lvl="1"/>
            <a:r>
              <a:rPr lang="en-GB" sz="2100" dirty="0"/>
              <a:t>Communication System</a:t>
            </a:r>
          </a:p>
          <a:p>
            <a:pPr lvl="1"/>
            <a:r>
              <a:rPr lang="en-GB" sz="2100" dirty="0"/>
              <a:t>Wider staff involvement/support</a:t>
            </a:r>
          </a:p>
          <a:p>
            <a:pPr marL="0" indent="0">
              <a:buNone/>
            </a:pPr>
            <a:r>
              <a:rPr lang="en-GB" b="1" dirty="0"/>
              <a:t> </a:t>
            </a:r>
            <a:endParaRPr lang="en-GB" dirty="0"/>
          </a:p>
          <a:p>
            <a:pPr marL="0" lvl="0" indent="0">
              <a:buNone/>
            </a:pPr>
            <a:r>
              <a:rPr lang="en-GB" b="1" dirty="0"/>
              <a:t>6. Discussion Focus:</a:t>
            </a:r>
            <a:endParaRPr lang="en-GB" dirty="0"/>
          </a:p>
          <a:p>
            <a:pPr lvl="1"/>
            <a:r>
              <a:rPr lang="en-GB" sz="2100" dirty="0"/>
              <a:t>Future Health Education Events</a:t>
            </a:r>
          </a:p>
          <a:p>
            <a:pPr lvl="1"/>
            <a:r>
              <a:rPr lang="en-GB" sz="2100" dirty="0"/>
              <a:t>Widening Community Engagement </a:t>
            </a:r>
          </a:p>
          <a:p>
            <a:pPr marL="0" indent="0">
              <a:buNone/>
            </a:pPr>
            <a:endParaRPr lang="en-GB" dirty="0"/>
          </a:p>
          <a:p>
            <a:pPr marL="0" lvl="0" indent="0">
              <a:buNone/>
            </a:pPr>
            <a:r>
              <a:rPr lang="en-GB" b="1" dirty="0"/>
              <a:t>7. AOB (Joanne)</a:t>
            </a:r>
            <a:endParaRPr lang="en-GB" dirty="0"/>
          </a:p>
          <a:p>
            <a:pPr lvl="1"/>
            <a:r>
              <a:rPr lang="en-GB" sz="2100" dirty="0"/>
              <a:t>Date of next Public Meeting – Oct tbc</a:t>
            </a:r>
          </a:p>
          <a:p>
            <a:pPr marL="0" indent="0">
              <a:buNone/>
            </a:pPr>
            <a:endParaRPr lang="en-GB" sz="2400" dirty="0"/>
          </a:p>
        </p:txBody>
      </p:sp>
      <p:sp>
        <p:nvSpPr>
          <p:cNvPr id="12" name="TextBox 11">
            <a:extLst>
              <a:ext uri="{FF2B5EF4-FFF2-40B4-BE49-F238E27FC236}">
                <a16:creationId xmlns:a16="http://schemas.microsoft.com/office/drawing/2014/main" id="{77DCE2CD-B42D-CC43-3734-70723717BF70}"/>
              </a:ext>
            </a:extLst>
          </p:cNvPr>
          <p:cNvSpPr txBox="1"/>
          <p:nvPr/>
        </p:nvSpPr>
        <p:spPr>
          <a:xfrm>
            <a:off x="3086782" y="321402"/>
            <a:ext cx="2673874" cy="923330"/>
          </a:xfrm>
          <a:prstGeom prst="rect">
            <a:avLst/>
          </a:prstGeom>
          <a:noFill/>
        </p:spPr>
        <p:txBody>
          <a:bodyPr wrap="none" rtlCol="0">
            <a:spAutoFit/>
          </a:bodyPr>
          <a:lstStyle/>
          <a:p>
            <a:pPr algn="ctr"/>
            <a:r>
              <a:rPr lang="en-GB" b="1" dirty="0"/>
              <a:t>PPG Meeting Agenda </a:t>
            </a:r>
            <a:endParaRPr lang="en-GB" dirty="0"/>
          </a:p>
          <a:p>
            <a:pPr algn="ctr"/>
            <a:r>
              <a:rPr lang="en-GB" b="1"/>
              <a:t>Tuesday 23</a:t>
            </a:r>
            <a:r>
              <a:rPr lang="en-GB" b="1" baseline="30000"/>
              <a:t>rd</a:t>
            </a:r>
            <a:r>
              <a:rPr lang="en-GB" b="1"/>
              <a:t> June </a:t>
            </a:r>
            <a:r>
              <a:rPr lang="en-GB" b="1" dirty="0"/>
              <a:t>2026 </a:t>
            </a:r>
            <a:endParaRPr lang="en-GB" dirty="0"/>
          </a:p>
          <a:p>
            <a:pPr algn="ctr"/>
            <a:r>
              <a:rPr lang="en-GB" b="1" dirty="0"/>
              <a:t>6-7.30pm</a:t>
            </a:r>
            <a:endParaRPr lang="en-GB" dirty="0"/>
          </a:p>
        </p:txBody>
      </p:sp>
    </p:spTree>
    <p:extLst>
      <p:ext uri="{BB962C8B-B14F-4D97-AF65-F5344CB8AC3E}">
        <p14:creationId xmlns:p14="http://schemas.microsoft.com/office/powerpoint/2010/main" val="60256204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Rectangle 12">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857250"/>
            <a:ext cx="9144000" cy="51435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15" name="Rectangle 14">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4807051"/>
            <a:ext cx="9143999" cy="1193057"/>
          </a:xfrm>
          <a:prstGeom prst="rect">
            <a:avLst/>
          </a:prstGeom>
          <a:gradFill>
            <a:gsLst>
              <a:gs pos="0">
                <a:srgbClr val="000000"/>
              </a:gs>
              <a:gs pos="100000">
                <a:schemeClr val="accent1"/>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17" name="Rectangle 16">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4809881"/>
            <a:ext cx="9138998" cy="1193057"/>
          </a:xfrm>
          <a:prstGeom prst="rect">
            <a:avLst/>
          </a:prstGeom>
          <a:gradFill>
            <a:gsLst>
              <a:gs pos="0">
                <a:schemeClr val="accent1">
                  <a:alpha val="0"/>
                </a:schemeClr>
              </a:gs>
              <a:gs pos="100000">
                <a:schemeClr val="accent1">
                  <a:lumMod val="50000"/>
                </a:schemeClr>
              </a:gs>
            </a:gsLst>
            <a:lin ang="10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19" name="Rectangle 18">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086474" y="4806409"/>
            <a:ext cx="3057524" cy="1193057"/>
          </a:xfrm>
          <a:prstGeom prst="rect">
            <a:avLst/>
          </a:prstGeom>
          <a:gradFill>
            <a:gsLst>
              <a:gs pos="0">
                <a:schemeClr val="accent1">
                  <a:lumMod val="50000"/>
                </a:schemeClr>
              </a:gs>
              <a:gs pos="100000">
                <a:schemeClr val="accent1">
                  <a:alpha val="0"/>
                </a:scheme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21" name="Rectangle 20">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10001" y="4804863"/>
            <a:ext cx="9144000" cy="1198075"/>
          </a:xfrm>
          <a:prstGeom prst="rect">
            <a:avLst/>
          </a:prstGeom>
          <a:gradFill>
            <a:gsLst>
              <a:gs pos="0">
                <a:srgbClr val="000000">
                  <a:alpha val="0"/>
                </a:srgbClr>
              </a:gs>
              <a:gs pos="99000">
                <a:schemeClr val="accent1">
                  <a:lumMod val="50000"/>
                  <a:alpha val="55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7" name="Title 6">
            <a:extLst>
              <a:ext uri="{FF2B5EF4-FFF2-40B4-BE49-F238E27FC236}">
                <a16:creationId xmlns:a16="http://schemas.microsoft.com/office/drawing/2014/main" id="{1F0E32ED-2A95-7693-FD1F-63225C8CFE98}"/>
              </a:ext>
            </a:extLst>
          </p:cNvPr>
          <p:cNvSpPr>
            <a:spLocks noGrp="1"/>
          </p:cNvSpPr>
          <p:nvPr>
            <p:ph type="title"/>
          </p:nvPr>
        </p:nvSpPr>
        <p:spPr>
          <a:xfrm>
            <a:off x="1028700" y="5524253"/>
            <a:ext cx="7421963" cy="240939"/>
          </a:xfrm>
        </p:spPr>
        <p:txBody>
          <a:bodyPr>
            <a:noAutofit/>
          </a:bodyPr>
          <a:lstStyle/>
          <a:p>
            <a:pPr marL="257175" indent="-257175" algn="ctr"/>
            <a:r>
              <a:rPr lang="en-US" sz="3000" b="1">
                <a:solidFill>
                  <a:srgbClr val="FFFFFF"/>
                </a:solidFill>
                <a:latin typeface="Calibri"/>
                <a:ea typeface="Calibri"/>
                <a:cs typeface="Times New Roman"/>
              </a:rPr>
              <a:t>  St Peter’s Health Centre update (</a:t>
            </a:r>
            <a:r>
              <a:rPr lang="en-US" sz="3000" b="1" i="1" dirty="0">
                <a:solidFill>
                  <a:srgbClr val="FFFFFF"/>
                </a:solidFill>
                <a:latin typeface="Calibri"/>
                <a:ea typeface="Calibri"/>
                <a:cs typeface="Times New Roman"/>
              </a:rPr>
              <a:t>Dr Jarvis</a:t>
            </a:r>
            <a:r>
              <a:rPr lang="en-US" sz="3000" b="1" dirty="0">
                <a:solidFill>
                  <a:srgbClr val="FFFFFF"/>
                </a:solidFill>
                <a:latin typeface="Calibri"/>
                <a:ea typeface="Calibri"/>
                <a:cs typeface="Times New Roman"/>
              </a:rPr>
              <a:t>)</a:t>
            </a:r>
            <a:br>
              <a:rPr lang="en-US" sz="3000" b="1" dirty="0">
                <a:latin typeface="Calibri" panose="020F0502020204030204" pitchFamily="34" charset="0"/>
                <a:ea typeface="Calibri" panose="020F0502020204030204" pitchFamily="34" charset="0"/>
                <a:cs typeface="Times New Roman" panose="02020603050405020304" pitchFamily="18" charset="0"/>
              </a:rPr>
            </a:br>
            <a:br>
              <a:rPr lang="en-GB" sz="3000" b="1" dirty="0">
                <a:latin typeface="Calibri" panose="020F0502020204030204" pitchFamily="34" charset="0"/>
                <a:ea typeface="Calibri" panose="020F0502020204030204" pitchFamily="34" charset="0"/>
                <a:cs typeface="Times New Roman" panose="02020603050405020304" pitchFamily="18" charset="0"/>
              </a:rPr>
            </a:br>
            <a:endParaRPr lang="en-US" sz="3000">
              <a:solidFill>
                <a:srgbClr val="FFFFFF"/>
              </a:solidFill>
            </a:endParaRPr>
          </a:p>
        </p:txBody>
      </p:sp>
      <p:pic>
        <p:nvPicPr>
          <p:cNvPr id="8" name="Picture 7" descr="A logo with a city silhouette&#10;&#10;Description automatically generated with medium confidence">
            <a:extLst>
              <a:ext uri="{FF2B5EF4-FFF2-40B4-BE49-F238E27FC236}">
                <a16:creationId xmlns:a16="http://schemas.microsoft.com/office/drawing/2014/main" id="{5BA3C06B-4525-E776-B07E-C1385335ADF8}"/>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bwMode="auto">
          <a:xfrm>
            <a:off x="2169282" y="1159178"/>
            <a:ext cx="4805435" cy="2411455"/>
          </a:xfrm>
          <a:prstGeom prst="rect">
            <a:avLst/>
          </a:prstGeom>
          <a:noFill/>
        </p:spPr>
      </p:pic>
      <p:sp>
        <p:nvSpPr>
          <p:cNvPr id="5" name="Content Placeholder 4">
            <a:extLst>
              <a:ext uri="{FF2B5EF4-FFF2-40B4-BE49-F238E27FC236}">
                <a16:creationId xmlns:a16="http://schemas.microsoft.com/office/drawing/2014/main" id="{C2A08CC9-3E16-02FB-60F6-B0A5557D67C3}"/>
              </a:ext>
            </a:extLst>
          </p:cNvPr>
          <p:cNvSpPr>
            <a:spLocks noGrp="1"/>
          </p:cNvSpPr>
          <p:nvPr>
            <p:ph idx="1"/>
          </p:nvPr>
        </p:nvSpPr>
        <p:spPr>
          <a:xfrm>
            <a:off x="1455192" y="3732149"/>
            <a:ext cx="6249620" cy="839987"/>
          </a:xfrm>
        </p:spPr>
        <p:txBody>
          <a:bodyPr anchor="ctr">
            <a:normAutofit/>
          </a:bodyPr>
          <a:lstStyle/>
          <a:p>
            <a:pPr marL="0" indent="0">
              <a:buNone/>
            </a:pPr>
            <a:endParaRPr lang="en-GB" sz="1500" b="1">
              <a:latin typeface="Calibri" panose="020F0502020204030204" pitchFamily="34" charset="0"/>
              <a:ea typeface="Calibri" panose="020F0502020204030204" pitchFamily="34" charset="0"/>
              <a:cs typeface="Times New Roman" panose="02020603050405020304" pitchFamily="18" charset="0"/>
            </a:endParaRPr>
          </a:p>
          <a:p>
            <a:endParaRPr lang="en-US" sz="1500"/>
          </a:p>
        </p:txBody>
      </p:sp>
    </p:spTree>
    <p:extLst>
      <p:ext uri="{BB962C8B-B14F-4D97-AF65-F5344CB8AC3E}">
        <p14:creationId xmlns:p14="http://schemas.microsoft.com/office/powerpoint/2010/main" val="253063759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11" name="Rectangle 10">
            <a:extLst>
              <a:ext uri="{FF2B5EF4-FFF2-40B4-BE49-F238E27FC236}">
                <a16:creationId xmlns:a16="http://schemas.microsoft.com/office/drawing/2014/main" id="{256B2C21-A230-48C0-8DF1-C46611373C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914813" y="1914812"/>
            <a:ext cx="6858000" cy="3028377"/>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13" name="Rectangle 12">
            <a:extLst>
              <a:ext uri="{FF2B5EF4-FFF2-40B4-BE49-F238E27FC236}">
                <a16:creationId xmlns:a16="http://schemas.microsoft.com/office/drawing/2014/main" id="{3847E18C-932D-4C95-AABA-FEC7C9499AD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914814" y="1924949"/>
            <a:ext cx="6857999" cy="302837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15" name="Rectangle 14">
            <a:extLst>
              <a:ext uri="{FF2B5EF4-FFF2-40B4-BE49-F238E27FC236}">
                <a16:creationId xmlns:a16="http://schemas.microsoft.com/office/drawing/2014/main" id="{3150CB11-0C61-439E-910F-5787759E72A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263195" y="4092815"/>
            <a:ext cx="2501979" cy="302838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17" name="Freeform: Shape 16">
            <a:extLst>
              <a:ext uri="{FF2B5EF4-FFF2-40B4-BE49-F238E27FC236}">
                <a16:creationId xmlns:a16="http://schemas.microsoft.com/office/drawing/2014/main" id="{43F8A58B-5155-44CE-A5FF-7647B47D0A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376302" y="969718"/>
            <a:ext cx="292526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19" name="Rectangle 18">
            <a:extLst>
              <a:ext uri="{FF2B5EF4-FFF2-40B4-BE49-F238E27FC236}">
                <a16:creationId xmlns:a16="http://schemas.microsoft.com/office/drawing/2014/main" id="{443F2ACA-E6D6-4028-82DD-F03C262D5D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914822" y="1914808"/>
            <a:ext cx="6858003" cy="3028376"/>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2" name="Title 1">
            <a:extLst>
              <a:ext uri="{FF2B5EF4-FFF2-40B4-BE49-F238E27FC236}">
                <a16:creationId xmlns:a16="http://schemas.microsoft.com/office/drawing/2014/main" id="{7984761E-1C74-F68D-D659-A3ECF3E63701}"/>
              </a:ext>
            </a:extLst>
          </p:cNvPr>
          <p:cNvSpPr>
            <a:spLocks noGrp="1"/>
          </p:cNvSpPr>
          <p:nvPr>
            <p:ph type="title"/>
          </p:nvPr>
        </p:nvSpPr>
        <p:spPr>
          <a:xfrm>
            <a:off x="439858" y="1683756"/>
            <a:ext cx="2336449" cy="2396359"/>
          </a:xfrm>
        </p:spPr>
        <p:txBody>
          <a:bodyPr anchor="b">
            <a:normAutofit/>
          </a:bodyPr>
          <a:lstStyle/>
          <a:p>
            <a:pPr algn="r"/>
            <a:r>
              <a:rPr lang="en-GB" sz="3500">
                <a:solidFill>
                  <a:srgbClr val="FFFFFF"/>
                </a:solidFill>
              </a:rPr>
              <a:t>Staff updates </a:t>
            </a:r>
          </a:p>
        </p:txBody>
      </p:sp>
      <p:graphicFrame>
        <p:nvGraphicFramePr>
          <p:cNvPr id="5" name="Content Placeholder 2">
            <a:extLst>
              <a:ext uri="{FF2B5EF4-FFF2-40B4-BE49-F238E27FC236}">
                <a16:creationId xmlns:a16="http://schemas.microsoft.com/office/drawing/2014/main" id="{46B55016-3969-D443-F3CE-5AF45964A43B}"/>
              </a:ext>
            </a:extLst>
          </p:cNvPr>
          <p:cNvGraphicFramePr>
            <a:graphicFrameLocks noGrp="1"/>
          </p:cNvGraphicFramePr>
          <p:nvPr>
            <p:ph idx="1"/>
          </p:nvPr>
        </p:nvGraphicFramePr>
        <p:xfrm>
          <a:off x="3678789" y="750440"/>
          <a:ext cx="5000124" cy="545392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008872112"/>
      </p:ext>
    </p:extLst>
  </p:cSld>
  <p:clrMapOvr>
    <a:masterClrMapping/>
  </p:clrMapOvr>
</p:sld>
</file>

<file path=ppt/theme/theme1.xml><?xml version="1.0" encoding="utf-8"?>
<a:theme xmlns:a="http://schemas.openxmlformats.org/drawingml/2006/main" name="2_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3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2472</TotalTime>
  <Words>1568</Words>
  <Application>Microsoft Macintosh PowerPoint</Application>
  <PresentationFormat>On-screen Show (4:3)</PresentationFormat>
  <Paragraphs>136</Paragraphs>
  <Slides>20</Slides>
  <Notes>2</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20</vt:i4>
      </vt:variant>
    </vt:vector>
  </HeadingPairs>
  <TitlesOfParts>
    <vt:vector size="29" baseType="lpstr">
      <vt:lpstr>Aptos</vt:lpstr>
      <vt:lpstr>Aptos Display</vt:lpstr>
      <vt:lpstr>Arial</vt:lpstr>
      <vt:lpstr>Calibri</vt:lpstr>
      <vt:lpstr>Calibri Light</vt:lpstr>
      <vt:lpstr>Courier New</vt:lpstr>
      <vt:lpstr>Symbol</vt:lpstr>
      <vt:lpstr>2_Office Theme</vt:lpstr>
      <vt:lpstr>3_Office Theme</vt:lpstr>
      <vt:lpstr>PowerPoint Presentation</vt:lpstr>
      <vt:lpstr>1. WELCOME to St Peter’s PPG!</vt:lpstr>
      <vt:lpstr>What is  the PPG? </vt:lpstr>
      <vt:lpstr>5. Information about St Peter’s PPG</vt:lpstr>
      <vt:lpstr>Matters Arising</vt:lpstr>
      <vt:lpstr>PowerPoint Presentation</vt:lpstr>
      <vt:lpstr>PowerPoint Presentation</vt:lpstr>
      <vt:lpstr>  St Peter’s Health Centre update (Dr Jarvis)  </vt:lpstr>
      <vt:lpstr>Staff updates </vt:lpstr>
      <vt:lpstr>New GP starting soon!</vt:lpstr>
      <vt:lpstr>New GP starting soon !</vt:lpstr>
      <vt:lpstr>New GP starting soon!</vt:lpstr>
      <vt:lpstr>New Advanced Nurse Practitioner and New Health Care Assistant </vt:lpstr>
      <vt:lpstr>Every Friday at Robert Lodge 35-70, Robert Lodge Community Space, Manor Place, Brighton, BN2 5FG</vt:lpstr>
      <vt:lpstr>Proactive care/ Avoidable admissions</vt:lpstr>
      <vt:lpstr>Clinical priorities</vt:lpstr>
      <vt:lpstr>       Self appointment link and use of Artificial Intelligence (AI)  We are exploring ways to improve triage and make sure that everyone gets the right advice first time  Currently all requests are reviewed by a GP, and this can lead to delays in advice   We are constantly tweaking the system to improve systems for patients   Patients are now asked if they are happy to have a self booking link texted so that they can arrange an appointment when convenient for them  Some clinicians are using AI programmes to help write notes  - these do not share information outside   </vt:lpstr>
      <vt:lpstr>National Issues</vt:lpstr>
      <vt:lpstr>PowerPoint Presentation</vt:lpstr>
      <vt:lpstr>7. AOB</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PPG Public Meeting</dc:title>
  <dc:subject/>
  <dc:creator>Jarvis Rebecca (St Peters Medical Centre)</dc:creator>
  <cp:keywords/>
  <dc:description>generated using python-pptx</dc:description>
  <cp:lastModifiedBy>Joanne Smith</cp:lastModifiedBy>
  <cp:revision>43</cp:revision>
  <cp:lastPrinted>2026-02-11T10:25:27Z</cp:lastPrinted>
  <dcterms:created xsi:type="dcterms:W3CDTF">2013-01-27T09:14:16Z</dcterms:created>
  <dcterms:modified xsi:type="dcterms:W3CDTF">2026-06-20T13:10:24Z</dcterms:modified>
  <cp:category/>
</cp:coreProperties>
</file>